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2" r:id="rId3"/>
    <p:sldId id="258" r:id="rId4"/>
    <p:sldId id="259" r:id="rId5"/>
    <p:sldId id="269" r:id="rId6"/>
    <p:sldId id="271" r:id="rId7"/>
    <p:sldId id="270" r:id="rId8"/>
    <p:sldId id="257" r:id="rId9"/>
    <p:sldId id="266" r:id="rId10"/>
    <p:sldId id="261" r:id="rId11"/>
    <p:sldId id="260" r:id="rId12"/>
    <p:sldId id="26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64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807B3-16D2-4023-8F91-A60B741C9AD4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1EF03-ADF8-46F5-BA69-BD483E53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5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want to</a:t>
            </a:r>
            <a:r>
              <a:rPr lang="en-US" baseline="0" dirty="0" smtClean="0"/>
              <a:t> facilitate this?</a:t>
            </a:r>
          </a:p>
          <a:p>
            <a:r>
              <a:rPr lang="en-US" baseline="0" dirty="0" smtClean="0"/>
              <a:t>I can do it, but lets talk about who is the lead for this 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54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85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 an</a:t>
            </a:r>
            <a:r>
              <a:rPr lang="en-US" baseline="0" dirty="0" smtClean="0"/>
              <a:t>d RICK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5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 and 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 wrap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30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Rick, you take this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6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4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6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1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00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3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EF03-ADF8-46F5-BA69-BD483E537B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8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E0B3820A-EE34-425A-BAC7-1512A1F0D75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1E7874BC-6F12-46F6-A4A5-171AA4D212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E0B3820A-EE34-425A-BAC7-1512A1F0D75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1E7874BC-6F12-46F6-A4A5-171AA4D21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E0B3820A-EE34-425A-BAC7-1512A1F0D75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1E7874BC-6F12-46F6-A4A5-171AA4D21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1303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315200" cy="4785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/>
          <a:lstStyle/>
          <a:p>
            <a:fld id="{E0B3820A-EE34-425A-BAC7-1512A1F0D75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/>
          <a:lstStyle/>
          <a:p>
            <a:fld id="{1E7874BC-6F12-46F6-A4A5-171AA4D212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3566940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600200"/>
            <a:ext cx="352280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438400"/>
            <a:ext cx="3566160" cy="3898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438400"/>
            <a:ext cx="3566160" cy="38983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2950936" cy="2702977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295400"/>
            <a:ext cx="4207848" cy="5007923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4001"/>
            <a:ext cx="7315200" cy="4785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535891" y="6752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OA</a:t>
            </a:r>
            <a:endParaRPr lang="en-US" b="1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bell@unh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derdom.com/facilitation/Mountains.html" TargetMode="External"/><Relationship Id="rId2" Type="http://schemas.openxmlformats.org/officeDocument/2006/relationships/hyperlink" Target="https://www.outdoored.com/community/outdoor-orien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utdoored.com/media/risk-assessment-and-safety-management-model-rasm-vide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OOPS</a:t>
            </a:r>
            <a:endParaRPr lang="en-US" sz="1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‘State of the Onion’ 2014</a:t>
            </a:r>
          </a:p>
          <a:p>
            <a:r>
              <a:rPr lang="en-US" sz="4800" dirty="0" smtClean="0"/>
              <a:t>Peel it back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8195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Continuum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907869" y="4038600"/>
            <a:ext cx="7315200" cy="6858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76784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95" y="2590800"/>
            <a:ext cx="176784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r="17050"/>
          <a:stretch/>
        </p:blipFill>
        <p:spPr bwMode="auto">
          <a:xfrm>
            <a:off x="6766560" y="2580549"/>
            <a:ext cx="1764792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0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Struc-ganic</a:t>
            </a:r>
            <a:r>
              <a:rPr lang="en-US" dirty="0" smtClean="0"/>
              <a:t> vs Organ-</a:t>
            </a:r>
            <a:r>
              <a:rPr lang="en-US" dirty="0" err="1" smtClean="0"/>
              <a:t>Struc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“We speak for the Mountains”</a:t>
            </a:r>
          </a:p>
          <a:p>
            <a:pPr lvl="1"/>
            <a:r>
              <a:rPr lang="en-US" sz="2600" dirty="0" smtClean="0"/>
              <a:t>Leaders </a:t>
            </a:r>
            <a:r>
              <a:rPr lang="en-US" sz="2600" u="sng" dirty="0" smtClean="0"/>
              <a:t>implement</a:t>
            </a:r>
            <a:r>
              <a:rPr lang="en-US" sz="2600" dirty="0" smtClean="0"/>
              <a:t> </a:t>
            </a:r>
            <a:r>
              <a:rPr lang="en-US" sz="2600" dirty="0"/>
              <a:t>the experience</a:t>
            </a:r>
          </a:p>
          <a:p>
            <a:pPr lvl="2"/>
            <a:r>
              <a:rPr lang="en-US" sz="2400" dirty="0" smtClean="0"/>
              <a:t>Core Curriculum</a:t>
            </a:r>
            <a:endParaRPr lang="en-US" sz="2400" dirty="0"/>
          </a:p>
          <a:p>
            <a:pPr lvl="3"/>
            <a:r>
              <a:rPr lang="en-US" sz="2200" dirty="0" smtClean="0"/>
              <a:t>Key elements</a:t>
            </a:r>
          </a:p>
          <a:p>
            <a:pPr lvl="4"/>
            <a:r>
              <a:rPr lang="en-US" sz="2200" dirty="0" smtClean="0"/>
              <a:t>Full Value Contract</a:t>
            </a:r>
          </a:p>
          <a:p>
            <a:pPr lvl="4"/>
            <a:r>
              <a:rPr lang="en-US" sz="2200" dirty="0" smtClean="0"/>
              <a:t>Personal Sharing</a:t>
            </a:r>
          </a:p>
          <a:p>
            <a:pPr lvl="4"/>
            <a:r>
              <a:rPr lang="en-US" sz="2200" dirty="0" smtClean="0"/>
              <a:t>Final Debrief</a:t>
            </a:r>
            <a:endParaRPr lang="en-US" sz="2200" dirty="0"/>
          </a:p>
          <a:p>
            <a:pPr lvl="3"/>
            <a:r>
              <a:rPr lang="en-US" sz="2200" dirty="0" smtClean="0"/>
              <a:t>Defined Sequence</a:t>
            </a:r>
          </a:p>
          <a:p>
            <a:pPr lvl="4"/>
            <a:r>
              <a:rPr lang="en-US" sz="2200" dirty="0" smtClean="0"/>
              <a:t>Beginning – personal stories – self disclosure</a:t>
            </a:r>
          </a:p>
          <a:p>
            <a:pPr lvl="4"/>
            <a:r>
              <a:rPr lang="en-US" sz="2200" dirty="0" smtClean="0"/>
              <a:t>Middle - University curriculum (alcohol, diversity, </a:t>
            </a:r>
            <a:r>
              <a:rPr lang="en-US" sz="2200" dirty="0" err="1" smtClean="0"/>
              <a:t>etc</a:t>
            </a:r>
            <a:r>
              <a:rPr lang="en-US" sz="2200" dirty="0" smtClean="0"/>
              <a:t>)</a:t>
            </a:r>
          </a:p>
          <a:p>
            <a:pPr lvl="4"/>
            <a:r>
              <a:rPr lang="en-US" sz="2200" dirty="0" smtClean="0"/>
              <a:t>End – transition through reflection</a:t>
            </a:r>
            <a:endParaRPr lang="en-US" sz="2200" dirty="0"/>
          </a:p>
          <a:p>
            <a:pPr lvl="3"/>
            <a:r>
              <a:rPr lang="en-US" sz="2200" dirty="0" smtClean="0"/>
              <a:t>Flexibility in activities and timing</a:t>
            </a:r>
          </a:p>
          <a:p>
            <a:pPr lvl="3"/>
            <a:r>
              <a:rPr lang="en-US" sz="2200" dirty="0" smtClean="0"/>
              <a:t>Need a big ‘toolbox’ of activities</a:t>
            </a:r>
            <a:endParaRPr lang="en-US" sz="2200" dirty="0"/>
          </a:p>
          <a:p>
            <a:pPr lvl="3"/>
            <a:r>
              <a:rPr lang="en-US" sz="2200" dirty="0" smtClean="0"/>
              <a:t>‘Leader Radar’ to assess when to offer what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9110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Short experience (less than a week)</a:t>
            </a:r>
          </a:p>
          <a:p>
            <a:r>
              <a:rPr lang="en-US" sz="3200" dirty="0" smtClean="0"/>
              <a:t>Leaders have limited experience in advanced group facilitation</a:t>
            </a:r>
          </a:p>
          <a:p>
            <a:r>
              <a:rPr lang="en-US" sz="3200" dirty="0" smtClean="0"/>
              <a:t>Go with “what works” – the best tools</a:t>
            </a:r>
          </a:p>
          <a:p>
            <a:r>
              <a:rPr lang="en-US" sz="3200" dirty="0" smtClean="0"/>
              <a:t>Maximize the learning possibilities</a:t>
            </a:r>
            <a:endParaRPr lang="en-US" sz="3200" dirty="0"/>
          </a:p>
          <a:p>
            <a:r>
              <a:rPr lang="en-US" sz="3200" dirty="0" smtClean="0"/>
              <a:t>Make your program “significant” in the eyes of your institution = resources</a:t>
            </a:r>
          </a:p>
        </p:txBody>
      </p:sp>
    </p:spTree>
    <p:extLst>
      <p:ext uri="{BB962C8B-B14F-4D97-AF65-F5344CB8AC3E}">
        <p14:creationId xmlns:p14="http://schemas.microsoft.com/office/powerpoint/2010/main" val="189110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5"/>
            <a:ext cx="7315200" cy="1674376"/>
          </a:xfrm>
        </p:spPr>
        <p:txBody>
          <a:bodyPr/>
          <a:lstStyle/>
          <a:p>
            <a:pPr algn="ctr"/>
            <a:r>
              <a:rPr lang="en-US" dirty="0" smtClean="0"/>
              <a:t>SPEED OOPS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Get up and get 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16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Introduce yourself to as many people you can by saying…</a:t>
            </a:r>
          </a:p>
          <a:p>
            <a:endParaRPr lang="en-US" sz="3200" dirty="0"/>
          </a:p>
          <a:p>
            <a:r>
              <a:rPr lang="en-US" sz="3200" dirty="0" smtClean="0"/>
              <a:t>Hi, my name is (your actual name goes here)</a:t>
            </a:r>
          </a:p>
          <a:p>
            <a:endParaRPr lang="en-US" sz="3200" dirty="0"/>
          </a:p>
          <a:p>
            <a:r>
              <a:rPr lang="en-US" sz="3200" dirty="0" smtClean="0"/>
              <a:t>Meet at least five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962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Get a group of 4 or 5 people together and huddle up</a:t>
            </a:r>
          </a:p>
          <a:p>
            <a:endParaRPr lang="en-US" sz="3200" dirty="0"/>
          </a:p>
          <a:p>
            <a:r>
              <a:rPr lang="en-US" sz="3200" dirty="0" smtClean="0"/>
              <a:t>Think about something RISKY you can do, but is physically safe </a:t>
            </a:r>
          </a:p>
          <a:p>
            <a:endParaRPr lang="en-US" sz="3200" dirty="0"/>
          </a:p>
          <a:p>
            <a:r>
              <a:rPr lang="en-US" sz="3200" dirty="0" smtClean="0"/>
              <a:t>Then TAKE A RISK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899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NOW that people have done something risky, give everyone a hug and show great acceptance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747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#4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Get in a huddle and adjust your group so everyone looks to be the exact same height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EQUAL STATUS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00" t="18369" r="24445" b="41396"/>
          <a:stretch/>
        </p:blipFill>
        <p:spPr>
          <a:xfrm>
            <a:off x="1905000" y="2819400"/>
            <a:ext cx="5080000" cy="20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1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Come up with a group cheer</a:t>
            </a:r>
          </a:p>
          <a:p>
            <a:endParaRPr lang="en-US" sz="2800" dirty="0"/>
          </a:p>
          <a:p>
            <a:r>
              <a:rPr lang="en-US" sz="2800" dirty="0" smtClean="0"/>
              <a:t>Cheer that cheer</a:t>
            </a:r>
          </a:p>
          <a:p>
            <a:endParaRPr lang="en-US" sz="2800" dirty="0"/>
          </a:p>
          <a:p>
            <a:r>
              <a:rPr lang="en-US" sz="2800" dirty="0" smtClean="0"/>
              <a:t>Out loud</a:t>
            </a:r>
          </a:p>
          <a:p>
            <a:endParaRPr lang="en-US" sz="2800" dirty="0"/>
          </a:p>
          <a:p>
            <a:r>
              <a:rPr lang="en-US" sz="2800" dirty="0" smtClean="0"/>
              <a:t>So everyone can hear you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470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#6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everyone in your group a HIGH FIVE</a:t>
            </a:r>
          </a:p>
          <a:p>
            <a:endParaRPr lang="en-US" dirty="0"/>
          </a:p>
          <a:p>
            <a:r>
              <a:rPr lang="en-US" dirty="0" smtClean="0"/>
              <a:t>Debrief the Experience</a:t>
            </a:r>
          </a:p>
          <a:p>
            <a:endParaRPr lang="en-US" dirty="0"/>
          </a:p>
          <a:p>
            <a:r>
              <a:rPr lang="en-US" dirty="0" smtClean="0"/>
              <a:t>Share how you are feeling about the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0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Are you a question or an answer?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Find your perfect match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178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#7  RITUAL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paper clip and attach it to your shirt while also explaining what the paper clip represents to you about your group.</a:t>
            </a:r>
          </a:p>
          <a:p>
            <a:endParaRPr lang="en-US" dirty="0"/>
          </a:p>
          <a:p>
            <a:pPr marL="45720" indent="0">
              <a:buNone/>
            </a:pPr>
            <a:r>
              <a:rPr lang="en-US" dirty="0" smtClean="0"/>
              <a:t>You could share something AWESOME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Something THOUGHTFUL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Something DEEP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But it needs to be something QUICK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1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TASK, Task #8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gets into a GROUP HUG</a:t>
            </a:r>
          </a:p>
          <a:p>
            <a:endParaRPr lang="en-US" dirty="0"/>
          </a:p>
          <a:p>
            <a:r>
              <a:rPr lang="en-US" dirty="0" smtClean="0"/>
              <a:t>FEEL the OXYTOCIN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52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&amp; Contact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Brent Bell, </a:t>
            </a:r>
            <a:r>
              <a:rPr lang="en-US" dirty="0" smtClean="0">
                <a:hlinkClick r:id="rId3"/>
              </a:rPr>
              <a:t>bbell@unh.edu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Richard Curtis, </a:t>
            </a:r>
          </a:p>
        </p:txBody>
      </p:sp>
    </p:spTree>
    <p:extLst>
      <p:ext uri="{BB962C8B-B14F-4D97-AF65-F5344CB8AC3E}">
        <p14:creationId xmlns:p14="http://schemas.microsoft.com/office/powerpoint/2010/main" val="1000840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Differences in Programs</a:t>
            </a:r>
          </a:p>
          <a:p>
            <a:pPr lvl="1"/>
            <a:r>
              <a:rPr lang="en-US" sz="2400" dirty="0" smtClean="0"/>
              <a:t>Physician Oversight</a:t>
            </a:r>
          </a:p>
          <a:p>
            <a:pPr lvl="1"/>
            <a:r>
              <a:rPr lang="en-US" sz="2400" dirty="0" smtClean="0"/>
              <a:t>Level of Training</a:t>
            </a:r>
          </a:p>
          <a:p>
            <a:pPr lvl="1"/>
            <a:r>
              <a:rPr lang="en-US" sz="2400" dirty="0" smtClean="0"/>
              <a:t>Remoteness of Trips</a:t>
            </a:r>
          </a:p>
          <a:p>
            <a:pPr lvl="1"/>
            <a:r>
              <a:rPr lang="en-US" sz="2400" dirty="0" smtClean="0"/>
              <a:t>Support Services in the field</a:t>
            </a:r>
          </a:p>
          <a:p>
            <a:pPr lvl="1"/>
            <a:r>
              <a:rPr lang="en-US" sz="2400" dirty="0" smtClean="0"/>
              <a:t>Size of Program</a:t>
            </a:r>
          </a:p>
          <a:p>
            <a:pPr lvl="1"/>
            <a:r>
              <a:rPr lang="en-US" sz="2400" dirty="0" smtClean="0"/>
              <a:t>Complexity of Program &amp; Logistical Expediency</a:t>
            </a:r>
          </a:p>
          <a:p>
            <a:pPr lvl="1"/>
            <a:r>
              <a:rPr lang="en-US" sz="2400" dirty="0" smtClean="0"/>
              <a:t>Culture around Managing Safety &amp; Risk</a:t>
            </a:r>
          </a:p>
          <a:p>
            <a:pPr lvl="2"/>
            <a:r>
              <a:rPr lang="en-US" sz="2000" dirty="0" smtClean="0"/>
              <a:t>Reporting</a:t>
            </a:r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1106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686800" cy="4785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Outdoor Orientation Community at OutdoorEd.com</a:t>
            </a:r>
            <a:r>
              <a:rPr lang="en-US" sz="2400" dirty="0" smtClean="0">
                <a:hlinkClick r:id="rId2"/>
              </a:rPr>
              <a:t/>
            </a:r>
            <a:br>
              <a:rPr lang="en-US" sz="2400" dirty="0" smtClean="0">
                <a:hlinkClick r:id="rId2"/>
              </a:rPr>
            </a:b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www.outdoored.com/community/outdoor-orientation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Can the Mountains Speak for Themselves?</a:t>
            </a:r>
          </a:p>
          <a:p>
            <a:pPr marL="45720" indent="0">
              <a:buNone/>
            </a:pP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www.wilderdom.com/facilitation/Mountains.html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Risk Assessment &amp; Safety Management Model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www.outdoored.com/media/risk-assessment-and-safety-management-model-rasm-video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110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CollegiateHeavyOutline Medium"/>
                <a:cs typeface="CollegiateHeavyOutline Medium"/>
              </a:rPr>
              <a:t>OOPS</a:t>
            </a:r>
            <a:r>
              <a:rPr lang="en-US" dirty="0" smtClean="0"/>
              <a:t>: The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We are on the rise</a:t>
            </a:r>
          </a:p>
          <a:p>
            <a:pPr lvl="1"/>
            <a:r>
              <a:rPr lang="en-US" sz="2600" dirty="0" smtClean="0"/>
              <a:t>Real interest in starting new programs</a:t>
            </a:r>
          </a:p>
          <a:p>
            <a:r>
              <a:rPr lang="en-US" sz="2800" dirty="0" smtClean="0"/>
              <a:t>A few colleges are making some form of “small-group bonding experience” mandatory (or almost)</a:t>
            </a:r>
          </a:p>
          <a:p>
            <a:pPr lvl="1"/>
            <a:r>
              <a:rPr lang="en-US" sz="2400" dirty="0" smtClean="0"/>
              <a:t>Prescott</a:t>
            </a:r>
          </a:p>
          <a:p>
            <a:pPr lvl="1"/>
            <a:r>
              <a:rPr lang="en-US" sz="2400" dirty="0" smtClean="0"/>
              <a:t>Dartmouth</a:t>
            </a:r>
          </a:p>
          <a:p>
            <a:pPr lvl="1"/>
            <a:r>
              <a:rPr lang="en-US" sz="2400" dirty="0" smtClean="0"/>
              <a:t>Bowdoin</a:t>
            </a:r>
            <a:endParaRPr lang="en-US" sz="2400" dirty="0"/>
          </a:p>
          <a:p>
            <a:pPr lvl="1"/>
            <a:r>
              <a:rPr lang="en-US" sz="2400" dirty="0" smtClean="0"/>
              <a:t>Middlebury</a:t>
            </a:r>
          </a:p>
          <a:p>
            <a:pPr lvl="1"/>
            <a:r>
              <a:rPr lang="en-US" sz="2400" dirty="0" smtClean="0"/>
              <a:t>Princeton</a:t>
            </a:r>
          </a:p>
          <a:p>
            <a:r>
              <a:rPr lang="en-US" sz="2800" dirty="0" smtClean="0"/>
              <a:t>What’s Next?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911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7696200" cy="4785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does this work?  </a:t>
            </a:r>
          </a:p>
          <a:p>
            <a:r>
              <a:rPr lang="en-US" sz="3600" dirty="0" smtClean="0"/>
              <a:t>What curriculum is most effective?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11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Students are scared</a:t>
            </a:r>
          </a:p>
          <a:p>
            <a:pPr lvl="1"/>
            <a:r>
              <a:rPr lang="en-US" dirty="0" smtClean="0"/>
              <a:t>What are students afraid of in their transition to college?</a:t>
            </a:r>
          </a:p>
          <a:p>
            <a:pPr lvl="2"/>
            <a:r>
              <a:rPr lang="en-US" dirty="0" smtClean="0"/>
              <a:t>Belonging (Do I belong?)</a:t>
            </a:r>
          </a:p>
          <a:p>
            <a:pPr lvl="2"/>
            <a:r>
              <a:rPr lang="en-US" dirty="0" smtClean="0"/>
              <a:t>Their status (How do I belong?)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Outdoor orientation programs address these fears </a:t>
            </a:r>
            <a:r>
              <a:rPr lang="en-US" dirty="0"/>
              <a:t>(belonging &amp; status) </a:t>
            </a:r>
            <a:r>
              <a:rPr lang="en-US" dirty="0" smtClean="0"/>
              <a:t>through specific elements</a:t>
            </a:r>
          </a:p>
          <a:p>
            <a:pPr lvl="1"/>
            <a:r>
              <a:rPr lang="en-US" dirty="0" smtClean="0"/>
              <a:t>Small, interdependent groups</a:t>
            </a:r>
          </a:p>
          <a:p>
            <a:pPr lvl="1"/>
            <a:r>
              <a:rPr lang="en-US" dirty="0" smtClean="0"/>
              <a:t>Rituals help build bonds and connections</a:t>
            </a:r>
          </a:p>
          <a:p>
            <a:pPr lvl="1"/>
            <a:r>
              <a:rPr lang="en-US" dirty="0" smtClean="0"/>
              <a:t>Student disclose information about themselves and are valued/accepted</a:t>
            </a:r>
          </a:p>
          <a:p>
            <a:pPr lvl="1"/>
            <a:r>
              <a:rPr lang="en-US" dirty="0" smtClean="0"/>
              <a:t>Peer leaders act as mentors and role models</a:t>
            </a:r>
          </a:p>
          <a:p>
            <a:pPr lvl="1"/>
            <a:r>
              <a:rPr lang="en-US" dirty="0" smtClean="0"/>
              <a:t>Authentic, playful, engaged environment</a:t>
            </a:r>
          </a:p>
          <a:p>
            <a:pPr marL="320040" lvl="1" indent="0">
              <a:buNone/>
            </a:pPr>
            <a:endParaRPr lang="en-US" dirty="0" smtClean="0"/>
          </a:p>
          <a:p>
            <a:r>
              <a:rPr lang="en-US" dirty="0" smtClean="0"/>
              <a:t>Students enter college with robust social support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biological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OXYTOCIN</a:t>
            </a:r>
          </a:p>
          <a:p>
            <a:endParaRPr lang="en-US" dirty="0"/>
          </a:p>
          <a:p>
            <a:r>
              <a:rPr lang="en-US" sz="2400" dirty="0" smtClean="0"/>
              <a:t>Known as the TRUST hormone</a:t>
            </a:r>
          </a:p>
          <a:p>
            <a:r>
              <a:rPr lang="en-US" sz="2400" dirty="0" smtClean="0"/>
              <a:t>Oxytocin levels are increased through specific types of human interaction</a:t>
            </a:r>
          </a:p>
          <a:p>
            <a:pPr lvl="1"/>
            <a:r>
              <a:rPr lang="en-US" sz="2400" dirty="0" smtClean="0"/>
              <a:t>Hugging, Observing caring gestures, Touch, massage, High Fives</a:t>
            </a:r>
            <a:endParaRPr lang="en-US" sz="2400" dirty="0"/>
          </a:p>
          <a:p>
            <a:pPr lvl="1"/>
            <a:r>
              <a:rPr lang="en-US" sz="2400" dirty="0" smtClean="0"/>
              <a:t>OXYTOCIN causes close intra-group bonding, increases social competence, and monogamy in married couples.</a:t>
            </a:r>
          </a:p>
          <a:p>
            <a:pPr lvl="1"/>
            <a:r>
              <a:rPr lang="en-US" sz="2400" dirty="0" smtClean="0"/>
              <a:t>OOPs programs contain many activities that should increase natural OXYTOCIN release</a:t>
            </a:r>
          </a:p>
          <a:p>
            <a:pPr marL="32004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1303"/>
            <a:ext cx="7315200" cy="925497"/>
          </a:xfrm>
        </p:spPr>
        <p:txBody>
          <a:bodyPr/>
          <a:lstStyle/>
          <a:p>
            <a:r>
              <a:rPr lang="en-US" dirty="0" smtClean="0"/>
              <a:t>Curriculum, does it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Different curriculum lead to different outcomes</a:t>
            </a:r>
          </a:p>
          <a:p>
            <a:pPr marL="502920" lvl="2" indent="0">
              <a:buNone/>
            </a:pPr>
            <a:r>
              <a:rPr lang="en-US" sz="2400" dirty="0" smtClean="0"/>
              <a:t>1. Study of two programs</a:t>
            </a:r>
          </a:p>
          <a:p>
            <a:pPr lvl="4"/>
            <a:r>
              <a:rPr lang="en-US" dirty="0" smtClean="0"/>
              <a:t>Program one participants report life changing experience</a:t>
            </a:r>
          </a:p>
          <a:p>
            <a:pPr lvl="4"/>
            <a:r>
              <a:rPr lang="en-US" dirty="0" smtClean="0"/>
              <a:t>Program two participants report an enjoyable recreational experience</a:t>
            </a:r>
          </a:p>
          <a:p>
            <a:pPr marL="502920" lvl="2" indent="0">
              <a:buNone/>
            </a:pPr>
            <a:r>
              <a:rPr lang="en-US" sz="2400" dirty="0" smtClean="0"/>
              <a:t>2. Three studies using the same instrument, with different outcomes</a:t>
            </a:r>
          </a:p>
          <a:p>
            <a:pPr marL="502920" lvl="2" indent="0">
              <a:buNone/>
            </a:pPr>
            <a:r>
              <a:rPr lang="en-US" sz="2400" dirty="0" smtClean="0"/>
              <a:t>3. Study at four colleges, two of the colleges were Christian Colleges</a:t>
            </a:r>
          </a:p>
          <a:p>
            <a:pPr lvl="4"/>
            <a:endParaRPr lang="en-US" dirty="0" smtClean="0"/>
          </a:p>
          <a:p>
            <a:pPr lvl="4"/>
            <a:r>
              <a:rPr lang="en-US" sz="2800" dirty="0" smtClean="0"/>
              <a:t>Curriculum Matters</a:t>
            </a:r>
          </a:p>
          <a:p>
            <a:pPr lvl="4"/>
            <a:r>
              <a:rPr lang="en-US" sz="2800" dirty="0" smtClean="0"/>
              <a:t>What is the best curriculum?</a:t>
            </a:r>
          </a:p>
        </p:txBody>
      </p:sp>
    </p:spTree>
    <p:extLst>
      <p:ext uri="{BB962C8B-B14F-4D97-AF65-F5344CB8AC3E}">
        <p14:creationId xmlns:p14="http://schemas.microsoft.com/office/powerpoint/2010/main" val="28591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“The Mountains Speak for Themselves”</a:t>
            </a:r>
          </a:p>
          <a:p>
            <a:pPr lvl="1"/>
            <a:r>
              <a:rPr lang="en-US" sz="2600" dirty="0" smtClean="0"/>
              <a:t>Organic – leaders </a:t>
            </a:r>
            <a:r>
              <a:rPr lang="en-US" sz="2600" u="sng" dirty="0" smtClean="0"/>
              <a:t>co-create</a:t>
            </a:r>
            <a:r>
              <a:rPr lang="en-US" sz="2600" dirty="0" smtClean="0"/>
              <a:t> the experience</a:t>
            </a:r>
          </a:p>
          <a:p>
            <a:pPr lvl="2"/>
            <a:r>
              <a:rPr lang="en-US" sz="2400" dirty="0" smtClean="0"/>
              <a:t>Pros</a:t>
            </a:r>
          </a:p>
          <a:p>
            <a:pPr lvl="3"/>
            <a:r>
              <a:rPr lang="en-US" sz="2200" dirty="0" smtClean="0"/>
              <a:t>Autonomy</a:t>
            </a:r>
          </a:p>
          <a:p>
            <a:pPr lvl="3"/>
            <a:r>
              <a:rPr lang="en-US" sz="2200" dirty="0" smtClean="0"/>
              <a:t>Buy-in from leaders</a:t>
            </a:r>
          </a:p>
          <a:p>
            <a:pPr lvl="3"/>
            <a:r>
              <a:rPr lang="en-US" sz="2200" dirty="0" smtClean="0"/>
              <a:t>Powerful learning experience for leaders</a:t>
            </a:r>
          </a:p>
          <a:p>
            <a:pPr lvl="2"/>
            <a:r>
              <a:rPr lang="en-US" sz="2400" dirty="0" smtClean="0"/>
              <a:t>Cons</a:t>
            </a:r>
          </a:p>
          <a:p>
            <a:pPr lvl="3"/>
            <a:r>
              <a:rPr lang="en-US" sz="2200" dirty="0" smtClean="0"/>
              <a:t>Very differential experience for freshmen (possibly spotty)</a:t>
            </a:r>
          </a:p>
          <a:p>
            <a:pPr lvl="3"/>
            <a:endParaRPr lang="en-US" sz="22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891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“We speak for the Mountains”</a:t>
            </a:r>
          </a:p>
          <a:p>
            <a:pPr lvl="1"/>
            <a:r>
              <a:rPr lang="en-US" sz="2600" dirty="0" smtClean="0"/>
              <a:t>Structured – leaders deliver the experience</a:t>
            </a:r>
          </a:p>
          <a:p>
            <a:pPr lvl="2"/>
            <a:r>
              <a:rPr lang="en-US" sz="2400" dirty="0" smtClean="0"/>
              <a:t>Pros</a:t>
            </a:r>
          </a:p>
          <a:p>
            <a:pPr lvl="3"/>
            <a:r>
              <a:rPr lang="en-US" sz="2200" dirty="0" smtClean="0"/>
              <a:t>More Consistent Messaging</a:t>
            </a:r>
          </a:p>
          <a:p>
            <a:pPr lvl="3"/>
            <a:r>
              <a:rPr lang="en-US" sz="2200" dirty="0" smtClean="0"/>
              <a:t>“Testable” (easier to measure &amp; research)</a:t>
            </a:r>
          </a:p>
          <a:p>
            <a:pPr lvl="3"/>
            <a:r>
              <a:rPr lang="en-US" sz="2200" dirty="0" smtClean="0"/>
              <a:t>Powerful learning experience for freshmen</a:t>
            </a:r>
          </a:p>
          <a:p>
            <a:pPr lvl="2"/>
            <a:r>
              <a:rPr lang="en-US" sz="2400" dirty="0" smtClean="0"/>
              <a:t>Cons</a:t>
            </a:r>
          </a:p>
          <a:p>
            <a:pPr lvl="3"/>
            <a:r>
              <a:rPr lang="en-US" sz="2200" dirty="0" smtClean="0"/>
              <a:t>Requires effective training of leaders for proper delivery</a:t>
            </a:r>
          </a:p>
          <a:p>
            <a:pPr lvl="3"/>
            <a:r>
              <a:rPr lang="en-US" sz="2200" dirty="0" smtClean="0"/>
              <a:t>Less Leader autonomy/buy-in</a:t>
            </a:r>
          </a:p>
          <a:p>
            <a:pPr lvl="3"/>
            <a:r>
              <a:rPr lang="en-US" sz="2200" dirty="0" smtClean="0"/>
              <a:t>May appeal to a different ‘leader-crowd’ (not RA)</a:t>
            </a:r>
          </a:p>
          <a:p>
            <a:pPr lvl="3"/>
            <a:endParaRPr lang="en-US" sz="22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4110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 Callout</Template>
  <TotalTime>642</TotalTime>
  <Words>827</Words>
  <Application>Microsoft Office PowerPoint</Application>
  <PresentationFormat>On-screen Show (4:3)</PresentationFormat>
  <Paragraphs>202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CollegiateHeavyOutline Medium</vt:lpstr>
      <vt:lpstr>Wingdings</vt:lpstr>
      <vt:lpstr>Perspective</vt:lpstr>
      <vt:lpstr>OOPS</vt:lpstr>
      <vt:lpstr>Activity</vt:lpstr>
      <vt:lpstr>OOPS: The Golden Age</vt:lpstr>
      <vt:lpstr>Big Questions?</vt:lpstr>
      <vt:lpstr>A Theory </vt:lpstr>
      <vt:lpstr>A biological explanation</vt:lpstr>
      <vt:lpstr>Curriculum, does it matter?</vt:lpstr>
      <vt:lpstr>Organic Model</vt:lpstr>
      <vt:lpstr>Structured Model</vt:lpstr>
      <vt:lpstr>The Continuum</vt:lpstr>
      <vt:lpstr>Struc-ganic vs Organ-Struc</vt:lpstr>
      <vt:lpstr>Why?</vt:lpstr>
      <vt:lpstr>SPEED OOPS</vt:lpstr>
      <vt:lpstr>TASK #1 </vt:lpstr>
      <vt:lpstr>TASK #2</vt:lpstr>
      <vt:lpstr>TASK #3</vt:lpstr>
      <vt:lpstr>Task #4  </vt:lpstr>
      <vt:lpstr>TASK #5</vt:lpstr>
      <vt:lpstr>Task #6 </vt:lpstr>
      <vt:lpstr>Task #7  RITUAL</vt:lpstr>
      <vt:lpstr>Final TASK, Task #8 </vt:lpstr>
      <vt:lpstr>Questions</vt:lpstr>
      <vt:lpstr>Incident Data</vt:lpstr>
      <vt:lpstr>Resources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OOPS</dc:title>
  <dc:creator>rcurtis</dc:creator>
  <cp:lastModifiedBy>Rick Curtis</cp:lastModifiedBy>
  <cp:revision>32</cp:revision>
  <dcterms:created xsi:type="dcterms:W3CDTF">2014-11-08T14:47:44Z</dcterms:created>
  <dcterms:modified xsi:type="dcterms:W3CDTF">2014-11-12T06:21:31Z</dcterms:modified>
</cp:coreProperties>
</file>