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0"/>
  </p:notesMasterIdLst>
  <p:sldIdLst>
    <p:sldId id="592" r:id="rId2"/>
    <p:sldId id="453" r:id="rId3"/>
    <p:sldId id="473" r:id="rId4"/>
    <p:sldId id="283" r:id="rId5"/>
    <p:sldId id="563" r:id="rId6"/>
    <p:sldId id="583" r:id="rId7"/>
    <p:sldId id="504" r:id="rId8"/>
    <p:sldId id="597" r:id="rId9"/>
    <p:sldId id="556" r:id="rId10"/>
    <p:sldId id="565" r:id="rId11"/>
    <p:sldId id="566" r:id="rId12"/>
    <p:sldId id="567" r:id="rId13"/>
    <p:sldId id="568" r:id="rId14"/>
    <p:sldId id="569" r:id="rId15"/>
    <p:sldId id="570" r:id="rId16"/>
    <p:sldId id="503" r:id="rId17"/>
    <p:sldId id="585" r:id="rId18"/>
    <p:sldId id="313" r:id="rId19"/>
    <p:sldId id="491" r:id="rId20"/>
    <p:sldId id="544" r:id="rId21"/>
    <p:sldId id="531" r:id="rId22"/>
    <p:sldId id="591" r:id="rId23"/>
    <p:sldId id="529" r:id="rId24"/>
    <p:sldId id="312" r:id="rId25"/>
    <p:sldId id="314" r:id="rId26"/>
    <p:sldId id="521" r:id="rId27"/>
    <p:sldId id="315" r:id="rId28"/>
    <p:sldId id="318" r:id="rId29"/>
    <p:sldId id="319" r:id="rId30"/>
    <p:sldId id="532" r:id="rId31"/>
    <p:sldId id="320" r:id="rId32"/>
    <p:sldId id="550" r:id="rId33"/>
    <p:sldId id="321" r:id="rId34"/>
    <p:sldId id="513" r:id="rId35"/>
    <p:sldId id="514" r:id="rId36"/>
    <p:sldId id="552" r:id="rId37"/>
    <p:sldId id="325" r:id="rId38"/>
    <p:sldId id="486" r:id="rId39"/>
    <p:sldId id="328" r:id="rId40"/>
    <p:sldId id="533" r:id="rId41"/>
    <p:sldId id="329" r:id="rId42"/>
    <p:sldId id="330" r:id="rId43"/>
    <p:sldId id="331" r:id="rId44"/>
    <p:sldId id="332" r:id="rId45"/>
    <p:sldId id="500" r:id="rId46"/>
    <p:sldId id="553" r:id="rId47"/>
    <p:sldId id="335" r:id="rId48"/>
    <p:sldId id="505" r:id="rId49"/>
    <p:sldId id="494" r:id="rId50"/>
    <p:sldId id="501" r:id="rId51"/>
    <p:sldId id="543" r:id="rId52"/>
    <p:sldId id="564" r:id="rId53"/>
    <p:sldId id="557" r:id="rId54"/>
    <p:sldId id="558" r:id="rId55"/>
    <p:sldId id="548" r:id="rId56"/>
    <p:sldId id="575" r:id="rId57"/>
    <p:sldId id="572" r:id="rId58"/>
    <p:sldId id="573" r:id="rId59"/>
    <p:sldId id="574" r:id="rId60"/>
    <p:sldId id="554" r:id="rId61"/>
    <p:sldId id="371" r:id="rId62"/>
    <p:sldId id="549" r:id="rId63"/>
    <p:sldId id="546" r:id="rId64"/>
    <p:sldId id="547" r:id="rId65"/>
    <p:sldId id="387" r:id="rId66"/>
    <p:sldId id="391" r:id="rId67"/>
    <p:sldId id="594" r:id="rId68"/>
    <p:sldId id="584" r:id="rId69"/>
    <p:sldId id="559" r:id="rId70"/>
    <p:sldId id="561" r:id="rId71"/>
    <p:sldId id="560" r:id="rId72"/>
    <p:sldId id="496" r:id="rId73"/>
    <p:sldId id="497" r:id="rId74"/>
    <p:sldId id="518" r:id="rId75"/>
    <p:sldId id="498" r:id="rId76"/>
    <p:sldId id="499" r:id="rId77"/>
    <p:sldId id="555" r:id="rId78"/>
    <p:sldId id="562" r:id="rId79"/>
    <p:sldId id="586" r:id="rId80"/>
    <p:sldId id="587" r:id="rId81"/>
    <p:sldId id="588" r:id="rId82"/>
    <p:sldId id="589" r:id="rId83"/>
    <p:sldId id="590" r:id="rId84"/>
    <p:sldId id="327" r:id="rId85"/>
    <p:sldId id="458" r:id="rId86"/>
    <p:sldId id="459" r:id="rId87"/>
    <p:sldId id="460" r:id="rId88"/>
    <p:sldId id="474" r:id="rId89"/>
    <p:sldId id="463" r:id="rId90"/>
    <p:sldId id="464" r:id="rId91"/>
    <p:sldId id="465" r:id="rId92"/>
    <p:sldId id="466" r:id="rId93"/>
    <p:sldId id="467" r:id="rId94"/>
    <p:sldId id="468" r:id="rId95"/>
    <p:sldId id="469" r:id="rId96"/>
    <p:sldId id="399" r:id="rId97"/>
    <p:sldId id="595" r:id="rId98"/>
    <p:sldId id="596" r:id="rId9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62467" autoAdjust="0"/>
  </p:normalViewPr>
  <p:slideViewPr>
    <p:cSldViewPr snapToGrid="0">
      <p:cViewPr varScale="1">
        <p:scale>
          <a:sx n="53" d="100"/>
          <a:sy n="53" d="100"/>
        </p:scale>
        <p:origin x="1781" y="26"/>
      </p:cViewPr>
      <p:guideLst/>
    </p:cSldViewPr>
  </p:slideViewPr>
  <p:notesTextViewPr>
    <p:cViewPr>
      <p:scale>
        <a:sx n="1" d="1"/>
        <a:sy n="1" d="1"/>
      </p:scale>
      <p:origin x="0" y="0"/>
    </p:cViewPr>
  </p:notesTextViewPr>
  <p:sorterViewPr>
    <p:cViewPr>
      <p:scale>
        <a:sx n="50" d="100"/>
        <a:sy n="50" d="100"/>
      </p:scale>
      <p:origin x="0" y="-66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71054"/>
          </a:xfrm>
          <a:prstGeom prst="rect">
            <a:avLst/>
          </a:prstGeom>
        </p:spPr>
        <p:txBody>
          <a:bodyPr vert="horz" lIns="94218" tIns="47109" rIns="94218" bIns="47109" rtlCol="0"/>
          <a:lstStyle>
            <a:lvl1pPr algn="r">
              <a:defRPr sz="1200"/>
            </a:lvl1pPr>
          </a:lstStyle>
          <a:p>
            <a:fld id="{F93D812F-15E6-4CA6-832E-BFA432FA1FB1}" type="datetimeFigureOut">
              <a:rPr lang="en-US" smtClean="0"/>
              <a:t>3/31/2019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40" cy="471053"/>
          </a:xfrm>
          <a:prstGeom prst="rect">
            <a:avLst/>
          </a:prstGeom>
        </p:spPr>
        <p:txBody>
          <a:bodyPr vert="horz" lIns="94218" tIns="47109" rIns="94218" bIns="47109" rtlCol="0" anchor="b"/>
          <a:lstStyle>
            <a:lvl1pPr algn="r">
              <a:defRPr sz="1200"/>
            </a:lvl1pPr>
          </a:lstStyle>
          <a:p>
            <a:fld id="{8CF80720-0B2C-473F-8EE9-CBE17D5AF127}" type="slidenum">
              <a:rPr lang="en-US" smtClean="0"/>
              <a:t>‹#›</a:t>
            </a:fld>
            <a:endParaRPr lang="en-US"/>
          </a:p>
        </p:txBody>
      </p:sp>
    </p:spTree>
    <p:extLst>
      <p:ext uri="{BB962C8B-B14F-4D97-AF65-F5344CB8AC3E}">
        <p14:creationId xmlns:p14="http://schemas.microsoft.com/office/powerpoint/2010/main" val="232331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8CF80720-0B2C-473F-8EE9-CBE17D5AF127}" type="slidenum">
              <a:rPr lang="en-US" smtClean="0"/>
              <a:t>1</a:t>
            </a:fld>
            <a:endParaRPr lang="en-US"/>
          </a:p>
        </p:txBody>
      </p:sp>
    </p:spTree>
    <p:extLst>
      <p:ext uri="{BB962C8B-B14F-4D97-AF65-F5344CB8AC3E}">
        <p14:creationId xmlns:p14="http://schemas.microsoft.com/office/powerpoint/2010/main" val="1397957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objectives of this presentation are to:</a:t>
            </a:r>
          </a:p>
          <a:p>
            <a:endParaRPr lang="en-US" altLang="en-US" dirty="0"/>
          </a:p>
          <a:p>
            <a:pPr marL="176659" indent="-176659">
              <a:buFont typeface="Arial" panose="020B0604020202020204" pitchFamily="34" charset="0"/>
              <a:buChar char="•"/>
              <a:defRPr/>
            </a:pPr>
            <a:r>
              <a:rPr lang="en-US" dirty="0"/>
              <a:t>Provide you with a complete training module for your staff</a:t>
            </a:r>
          </a:p>
          <a:p>
            <a:pPr marL="176659" indent="-176659">
              <a:buFont typeface="Arial" panose="020B0604020202020204" pitchFamily="34" charset="0"/>
              <a:buChar char="•"/>
              <a:defRPr/>
            </a:pPr>
            <a:r>
              <a:rPr lang="en-US" dirty="0"/>
              <a:t>Identify the major causal factors in accidents/near misses</a:t>
            </a:r>
          </a:p>
          <a:p>
            <a:pPr marL="176659" indent="-176659">
              <a:buFont typeface="Arial" panose="020B0604020202020204" pitchFamily="34" charset="0"/>
              <a:buChar char="•"/>
              <a:defRPr/>
            </a:pPr>
            <a:r>
              <a:rPr lang="en-US" dirty="0"/>
              <a:t>Explore a model for managing risk that incorporates the major causal factors</a:t>
            </a:r>
          </a:p>
          <a:p>
            <a:pPr marL="176659" indent="-176659">
              <a:buFont typeface="Arial" panose="020B0604020202020204" pitchFamily="34" charset="0"/>
              <a:buChar char="•"/>
              <a:defRPr/>
            </a:pPr>
            <a:r>
              <a:rPr lang="en-US" dirty="0"/>
              <a:t>Identify methods for assessing and managing risk before an event</a:t>
            </a:r>
          </a:p>
          <a:p>
            <a:pPr marL="176659" indent="-176659">
              <a:buFont typeface="Arial" panose="020B0604020202020204" pitchFamily="34" charset="0"/>
              <a:buChar char="•"/>
              <a:defRPr/>
            </a:pPr>
            <a:r>
              <a:rPr lang="en-US" dirty="0"/>
              <a:t>Identify methods for evaluating risk and mitigating it in the field</a:t>
            </a:r>
          </a:p>
          <a:p>
            <a:endParaRPr lang="en-US" alt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B4C1789D-2F86-45FA-B742-88459CA8326C}" type="slidenum">
              <a:rPr kumimoji="0" lang="en-US" altLang="en-US" sz="1300"/>
              <a:pPr eaLnBrk="1" hangingPunct="1">
                <a:spcBef>
                  <a:spcPct val="0"/>
                </a:spcBef>
              </a:pPr>
              <a:t>10</a:t>
            </a:fld>
            <a:endParaRPr kumimoji="0" lang="en-US" altLang="en-US" sz="1300"/>
          </a:p>
        </p:txBody>
      </p:sp>
    </p:spTree>
    <p:extLst>
      <p:ext uri="{BB962C8B-B14F-4D97-AF65-F5344CB8AC3E}">
        <p14:creationId xmlns:p14="http://schemas.microsoft.com/office/powerpoint/2010/main" val="242960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audience to define an Incident. Bring up the difference between an Incident and a Close Call/Near Miss.</a:t>
            </a:r>
          </a:p>
        </p:txBody>
      </p:sp>
      <p:sp>
        <p:nvSpPr>
          <p:cNvPr id="4" name="Slide Number Placeholder 3"/>
          <p:cNvSpPr>
            <a:spLocks noGrp="1"/>
          </p:cNvSpPr>
          <p:nvPr>
            <p:ph type="sldNum" sz="quarter" idx="10"/>
          </p:nvPr>
        </p:nvSpPr>
        <p:spPr/>
        <p:txBody>
          <a:bodyPr/>
          <a:lstStyle/>
          <a:p>
            <a:fld id="{8CF80720-0B2C-473F-8EE9-CBE17D5AF127}" type="slidenum">
              <a:rPr lang="en-US" smtClean="0"/>
              <a:t>11</a:t>
            </a:fld>
            <a:endParaRPr lang="en-US"/>
          </a:p>
        </p:txBody>
      </p:sp>
    </p:spTree>
    <p:extLst>
      <p:ext uri="{BB962C8B-B14F-4D97-AF65-F5344CB8AC3E}">
        <p14:creationId xmlns:p14="http://schemas.microsoft.com/office/powerpoint/2010/main" val="2731404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this model there are two different types of risk the first is what I call Negative R(</a:t>
            </a:r>
            <a:r>
              <a:rPr lang="en-US" altLang="en-US" dirty="0" err="1"/>
              <a:t>isk</a:t>
            </a:r>
            <a:r>
              <a:rPr lang="en-US" altLang="en-US" dirty="0"/>
              <a:t>) or Negative R. Negative R is the potential for loss injury or illness which is what we typically associate with accidents in the field. Positive R(</a:t>
            </a:r>
            <a:r>
              <a:rPr lang="en-US" altLang="en-US" dirty="0" err="1"/>
              <a:t>isk</a:t>
            </a:r>
            <a:r>
              <a:rPr lang="en-US" altLang="en-US" dirty="0"/>
              <a:t>) or Positive R is the potential for gain growth and development. So in all of our programs, we have both Negative R and Positive R. </a:t>
            </a:r>
          </a:p>
          <a:p>
            <a:endParaRPr lang="en-US" altLang="en-US" dirty="0"/>
          </a:p>
          <a:p>
            <a:r>
              <a:rPr lang="en-US" altLang="en-US" dirty="0"/>
              <a:t>We all know about the negative model of risk, what is the positive side of risk in our industry? Risk is an underlying principal in all of outdoor and adventure education. The fundamental philosophical principles of Kurt Hahn and others is that the exposure to risk/challenge is what impels people to personal growth. </a:t>
            </a:r>
          </a:p>
          <a:p>
            <a:endParaRPr lang="en-US" altLang="en-US" dirty="0"/>
          </a:p>
          <a:p>
            <a:r>
              <a:rPr lang="en-US" altLang="en-US" dirty="0"/>
              <a:t>Each program has to evaluate the level of Negative R that is appropriate for your organization's mission. For example, in my work running wilderness orientation programs for incoming college freshmen, the level of Negative R that is appropriate to accomplish our mission is low. However, if I am working in a therapeutic program with serious drug offenders, the consequences for them not getting off drugs have huge Negative R so I would tolerate running a program that might have a higher Negative R in order to influence behavior change. </a:t>
            </a:r>
          </a:p>
          <a:p>
            <a:endParaRPr lang="en-US" altLang="en-US" dirty="0"/>
          </a:p>
          <a:p>
            <a:endParaRPr lang="en-US" altLang="en-US"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E93A8EC7-F3A3-47D7-9A16-11D4130144B9}" type="slidenum">
              <a:rPr kumimoji="0" lang="en-US" altLang="en-US" sz="1300"/>
              <a:pPr eaLnBrk="1" hangingPunct="1">
                <a:spcBef>
                  <a:spcPct val="0"/>
                </a:spcBef>
              </a:pPr>
              <a:t>13</a:t>
            </a:fld>
            <a:endParaRPr kumimoji="0" lang="en-US" altLang="en-US" sz="1300"/>
          </a:p>
        </p:txBody>
      </p:sp>
    </p:spTree>
    <p:extLst>
      <p:ext uri="{BB962C8B-B14F-4D97-AF65-F5344CB8AC3E}">
        <p14:creationId xmlns:p14="http://schemas.microsoft.com/office/powerpoint/2010/main" val="249847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risk is inherent in our programs. That is Negative R exists in all adventure activities. </a:t>
            </a:r>
            <a:br>
              <a:rPr lang="en-US" altLang="en-US" dirty="0"/>
            </a:br>
            <a:r>
              <a:rPr lang="en-US" altLang="en-US" dirty="0"/>
              <a:t>Risk is expected. Negative R can occur at any time so we have to expect the unexpected. </a:t>
            </a:r>
            <a:br>
              <a:rPr lang="en-US" altLang="en-US" dirty="0"/>
            </a:br>
            <a:r>
              <a:rPr lang="en-US" altLang="en-US" dirty="0"/>
              <a:t>Risk is manufactured. We plan programs with the understanding that there is some Negative R. In fact our programs wouldn't function without some level of Negative R. </a:t>
            </a:r>
            <a:br>
              <a:rPr lang="en-US" altLang="en-US" dirty="0"/>
            </a:br>
            <a:r>
              <a:rPr lang="en-US" altLang="en-US" dirty="0"/>
              <a:t>And finally risk is integral. Both Negative R and Positive R are essential parts of our programs.</a:t>
            </a:r>
          </a:p>
          <a:p>
            <a:endParaRPr lang="en-US" alt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6FD11922-2ECB-4A18-8F5D-56B93C1D30AA}" type="slidenum">
              <a:rPr kumimoji="0" lang="en-US" altLang="en-US" sz="1300"/>
              <a:pPr eaLnBrk="1" hangingPunct="1">
                <a:spcBef>
                  <a:spcPct val="0"/>
                </a:spcBef>
              </a:pPr>
              <a:t>15</a:t>
            </a:fld>
            <a:endParaRPr kumimoji="0" lang="en-US" altLang="en-US" sz="1300"/>
          </a:p>
        </p:txBody>
      </p:sp>
    </p:spTree>
    <p:extLst>
      <p:ext uri="{BB962C8B-B14F-4D97-AF65-F5344CB8AC3E}">
        <p14:creationId xmlns:p14="http://schemas.microsoft.com/office/powerpoint/2010/main" val="1856507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Risk Assessment and Safety Management model (RASM) takes into account the negative causation factors or hazards of previous models but it also adds in positive safety factors which interact dynamically with a hazard factors to alter the risk level. That means that managing risk can be accomplished by both reducing hazard factors and also by adding safety factors in the equation, something the earlier models didn’t focus on.</a:t>
            </a:r>
          </a:p>
          <a:p>
            <a:endParaRPr lang="en-US" alt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197DCF3E-420C-4893-AF31-204DE286AC40}" type="slidenum">
              <a:rPr kumimoji="0" lang="en-US" altLang="en-US" sz="1300"/>
              <a:pPr eaLnBrk="1" hangingPunct="1">
                <a:spcBef>
                  <a:spcPct val="0"/>
                </a:spcBef>
              </a:pPr>
              <a:t>16</a:t>
            </a:fld>
            <a:endParaRPr kumimoji="0" lang="en-US" altLang="en-US" sz="1300"/>
          </a:p>
        </p:txBody>
      </p:sp>
    </p:spTree>
    <p:extLst>
      <p:ext uri="{BB962C8B-B14F-4D97-AF65-F5344CB8AC3E}">
        <p14:creationId xmlns:p14="http://schemas.microsoft.com/office/powerpoint/2010/main" val="202311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of you may be familiar with what is called the Accident Iceberg or the Accident Pyramid. What do we know about in Iceberg – that 90% is actually underwater and most of it can’t be seen. That’s the metaphor for how accidents with serious negative consequences relate to all other accidents.</a:t>
            </a:r>
          </a:p>
          <a:p>
            <a:endParaRPr lang="en-US" baseline="0" dirty="0"/>
          </a:p>
          <a:p>
            <a:r>
              <a:rPr lang="en-US" baseline="0" dirty="0"/>
              <a:t>This is based on the work of Bird and Germain studying accidents in industrial settings. It has been replicated in 2003 by Conoco Philips and is generalized here for the outdoor industry.</a:t>
            </a:r>
          </a:p>
          <a:p>
            <a:r>
              <a:rPr lang="en-US" baseline="0" dirty="0"/>
              <a:t>Their research showed that for every serious or major injury there would be 10 minor injuries, 30 cases of property damage and 600 close calls. Based on this model what is the most predictive data point for the Risk Level of a particular activity – the </a:t>
            </a:r>
            <a:r>
              <a:rPr lang="en-US" b="1" baseline="0" dirty="0"/>
              <a:t>600 Near Misses</a:t>
            </a:r>
            <a:r>
              <a:rPr lang="en-US" baseline="0" dirty="0"/>
              <a:t>.</a:t>
            </a:r>
          </a:p>
          <a:p>
            <a:endParaRPr lang="en-US" baseline="0" dirty="0"/>
          </a:p>
          <a:p>
            <a:r>
              <a:rPr lang="en-US" baseline="0" dirty="0"/>
              <a:t>Give an example: I give an example of lighting backpacking stoves. In the history of our program with tens of thousands of stoves lit over 45+ years, how many times do you think a stove has flared up and burned someone in the face? Answer – One. How many times do you think stoves have flared up and people have jumped out of the way? Answer - Thousands. Si what data point is most predictive about the hazards of lighting backpacking stoves? Answer - the Close Calls. If we only looked at the One incident, we would say stoves are very safe and we don’t really need to worry about them. </a:t>
            </a:r>
            <a:r>
              <a:rPr lang="en-US" b="1" baseline="0" dirty="0"/>
              <a:t>KEY POINT:</a:t>
            </a:r>
            <a:r>
              <a:rPr lang="en-US" baseline="0" dirty="0"/>
              <a:t> Recording and Tracking Close Calls is critical to your risk management process. They are far more predictive pf your risk level.</a:t>
            </a:r>
          </a:p>
          <a:p>
            <a:endParaRPr lang="en-US" baseline="0" dirty="0"/>
          </a:p>
          <a:p>
            <a:r>
              <a:rPr lang="en-US" baseline="0" dirty="0"/>
              <a:t>Get people to think about how many times people have a near miss and never pay attention to it, never learn from it. In fact, near missed can desensitize you to the actual Risk Level since you didn’t actually have a negative outcome.</a:t>
            </a:r>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17</a:t>
            </a:fld>
            <a:endParaRPr lang="en-US"/>
          </a:p>
        </p:txBody>
      </p:sp>
    </p:spTree>
    <p:extLst>
      <p:ext uri="{BB962C8B-B14F-4D97-AF65-F5344CB8AC3E}">
        <p14:creationId xmlns:p14="http://schemas.microsoft.com/office/powerpoint/2010/main" val="1504812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pPr eaLnBrk="1" hangingPunct="1">
              <a:buFontTx/>
              <a:buChar char="•"/>
            </a:pPr>
            <a:r>
              <a:rPr lang="en-US" dirty="0">
                <a:solidFill>
                  <a:srgbClr val="363636"/>
                </a:solidFill>
              </a:rPr>
              <a:t>Risk Levels are levels of increasing risk and therefore increased potential for accidents.</a:t>
            </a:r>
          </a:p>
          <a:p>
            <a:pPr eaLnBrk="1" hangingPunct="1">
              <a:buFontTx/>
              <a:buChar char="•"/>
            </a:pPr>
            <a:r>
              <a:rPr lang="en-US" dirty="0">
                <a:solidFill>
                  <a:srgbClr val="363636"/>
                </a:solidFill>
              </a:rPr>
              <a:t>Risk Level is assigned to an ascending scale of 1 to 5 (arbitrary).</a:t>
            </a:r>
          </a:p>
          <a:p>
            <a:pPr eaLnBrk="1" hangingPunct="1">
              <a:buFontTx/>
              <a:buChar char="•"/>
            </a:pPr>
            <a:r>
              <a:rPr lang="en-US" dirty="0">
                <a:solidFill>
                  <a:srgbClr val="363636"/>
                </a:solidFill>
              </a:rPr>
              <a:t>The interaction of Hazard Factors and Safety Factors creates the Risk Level.</a:t>
            </a:r>
          </a:p>
          <a:p>
            <a:pPr eaLnBrk="1" hangingPunct="1">
              <a:buFontTx/>
              <a:buChar char="•"/>
            </a:pPr>
            <a:r>
              <a:rPr lang="en-US" dirty="0">
                <a:solidFill>
                  <a:srgbClr val="363636"/>
                </a:solidFill>
              </a:rPr>
              <a:t>There is no such thing as a Risk Level of Zero. – in any activity the overall</a:t>
            </a:r>
            <a:r>
              <a:rPr lang="en-US" baseline="0" dirty="0">
                <a:solidFill>
                  <a:srgbClr val="363636"/>
                </a:solidFill>
              </a:rPr>
              <a:t> risk level cannot be zero</a:t>
            </a:r>
            <a:endParaRPr lang="en-US" dirty="0">
              <a:solidFill>
                <a:srgbClr val="363636"/>
              </a:solidFill>
            </a:endParaRPr>
          </a:p>
          <a:p>
            <a:endParaRPr lang="en-US" dirty="0"/>
          </a:p>
        </p:txBody>
      </p:sp>
      <p:sp>
        <p:nvSpPr>
          <p:cNvPr id="200708" name="Slide Number Placeholder 3"/>
          <p:cNvSpPr>
            <a:spLocks noGrp="1"/>
          </p:cNvSpPr>
          <p:nvPr>
            <p:ph type="sldNum" sz="quarter" idx="5"/>
          </p:nvPr>
        </p:nvSpPr>
        <p:spPr>
          <a:noFill/>
        </p:spPr>
        <p:txBody>
          <a:bodyPr/>
          <a:lstStyle/>
          <a:p>
            <a:fld id="{1498A94A-EE83-4494-AE07-A91AAEC07225}" type="slidenum">
              <a:rPr lang="en-US" smtClean="0"/>
              <a:pPr/>
              <a:t>18</a:t>
            </a:fld>
            <a:endParaRPr lang="en-US"/>
          </a:p>
        </p:txBody>
      </p:sp>
    </p:spTree>
    <p:extLst>
      <p:ext uri="{BB962C8B-B14F-4D97-AF65-F5344CB8AC3E}">
        <p14:creationId xmlns:p14="http://schemas.microsoft.com/office/powerpoint/2010/main" val="681651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formula</a:t>
            </a:r>
            <a:r>
              <a:rPr lang="en-US" baseline="0" dirty="0"/>
              <a:t> for determining the level of Risk is </a:t>
            </a:r>
          </a:p>
          <a:p>
            <a:endParaRPr lang="en-US" baseline="0" dirty="0"/>
          </a:p>
          <a:p>
            <a:pPr defTabSz="942181">
              <a:defRPr/>
            </a:pPr>
            <a:r>
              <a:rPr lang="en-US" altLang="en-US" dirty="0"/>
              <a:t>RISK = PROBABILITY</a:t>
            </a:r>
            <a:r>
              <a:rPr lang="en-US" altLang="en-US" baseline="0" dirty="0"/>
              <a:t> </a:t>
            </a:r>
            <a:r>
              <a:rPr lang="en-US" altLang="en-US" dirty="0"/>
              <a:t>OF OCCURENCE * SEVERITY OF OUTCOME</a:t>
            </a:r>
          </a:p>
          <a:p>
            <a:endParaRPr lang="en-US" baseline="0" dirty="0"/>
          </a:p>
        </p:txBody>
      </p:sp>
      <p:sp>
        <p:nvSpPr>
          <p:cNvPr id="4" name="Slide Number Placeholder 3"/>
          <p:cNvSpPr>
            <a:spLocks noGrp="1"/>
          </p:cNvSpPr>
          <p:nvPr>
            <p:ph type="sldNum" sz="quarter" idx="10"/>
          </p:nvPr>
        </p:nvSpPr>
        <p:spPr/>
        <p:txBody>
          <a:bodyPr/>
          <a:lstStyle/>
          <a:p>
            <a:fld id="{8CF80720-0B2C-473F-8EE9-CBE17D5AF127}" type="slidenum">
              <a:rPr lang="en-US" smtClean="0"/>
              <a:t>19</a:t>
            </a:fld>
            <a:endParaRPr lang="en-US"/>
          </a:p>
        </p:txBody>
      </p:sp>
    </p:spTree>
    <p:extLst>
      <p:ext uri="{BB962C8B-B14F-4D97-AF65-F5344CB8AC3E}">
        <p14:creationId xmlns:p14="http://schemas.microsoft.com/office/powerpoint/2010/main" val="405297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formula</a:t>
            </a:r>
            <a:r>
              <a:rPr lang="en-US" baseline="0" dirty="0"/>
              <a:t> for determining the level of Risk is </a:t>
            </a:r>
          </a:p>
          <a:p>
            <a:endParaRPr lang="en-US" baseline="0" dirty="0"/>
          </a:p>
          <a:p>
            <a:pPr defTabSz="942181">
              <a:defRPr/>
            </a:pPr>
            <a:r>
              <a:rPr lang="en-US" altLang="en-US" dirty="0"/>
              <a:t>RISK = PROBABILITY</a:t>
            </a:r>
            <a:r>
              <a:rPr lang="en-US" altLang="en-US" baseline="0" dirty="0"/>
              <a:t> </a:t>
            </a:r>
            <a:r>
              <a:rPr lang="en-US" altLang="en-US" dirty="0"/>
              <a:t>OF OCCURENCE * SEVERITY OF OUTCOME</a:t>
            </a:r>
          </a:p>
          <a:p>
            <a:endParaRPr lang="en-US" baseline="0" dirty="0"/>
          </a:p>
        </p:txBody>
      </p:sp>
      <p:sp>
        <p:nvSpPr>
          <p:cNvPr id="4" name="Slide Number Placeholder 3"/>
          <p:cNvSpPr>
            <a:spLocks noGrp="1"/>
          </p:cNvSpPr>
          <p:nvPr>
            <p:ph type="sldNum" sz="quarter" idx="10"/>
          </p:nvPr>
        </p:nvSpPr>
        <p:spPr/>
        <p:txBody>
          <a:bodyPr/>
          <a:lstStyle/>
          <a:p>
            <a:fld id="{8CF80720-0B2C-473F-8EE9-CBE17D5AF127}" type="slidenum">
              <a:rPr lang="en-US" smtClean="0"/>
              <a:t>20</a:t>
            </a:fld>
            <a:endParaRPr lang="en-US"/>
          </a:p>
        </p:txBody>
      </p:sp>
    </p:spTree>
    <p:extLst>
      <p:ext uri="{BB962C8B-B14F-4D97-AF65-F5344CB8AC3E}">
        <p14:creationId xmlns:p14="http://schemas.microsoft.com/office/powerpoint/2010/main" val="1413490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map out Probability and Severity on a Matrix we get the following grid. When things are in the GREEN zone we are generally at an acceptable level of Risk. As things move into the YELLOW zone we need to start thinking about how my might need to intervene to reduce the Risk Level. When things get into the RED zone we need to take immediate active steps to reduce the risk level. In the next slide we’ll look at how we can actually apply some numbers to these level.</a:t>
            </a:r>
          </a:p>
        </p:txBody>
      </p:sp>
      <p:sp>
        <p:nvSpPr>
          <p:cNvPr id="4" name="Slide Number Placeholder 3"/>
          <p:cNvSpPr>
            <a:spLocks noGrp="1"/>
          </p:cNvSpPr>
          <p:nvPr>
            <p:ph type="sldNum" sz="quarter" idx="10"/>
          </p:nvPr>
        </p:nvSpPr>
        <p:spPr/>
        <p:txBody>
          <a:bodyPr/>
          <a:lstStyle/>
          <a:p>
            <a:fld id="{8CF80720-0B2C-473F-8EE9-CBE17D5AF127}" type="slidenum">
              <a:rPr lang="en-US" smtClean="0"/>
              <a:t>21</a:t>
            </a:fld>
            <a:endParaRPr lang="en-US"/>
          </a:p>
        </p:txBody>
      </p:sp>
    </p:spTree>
    <p:extLst>
      <p:ext uri="{BB962C8B-B14F-4D97-AF65-F5344CB8AC3E}">
        <p14:creationId xmlns:p14="http://schemas.microsoft.com/office/powerpoint/2010/main" val="139424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a:t>This presentation and associated materials is being released under the Creative Commons 3.0 license. This material is copyrighted by Rick Curtis. It may be used under the following conditions. This slide must be shown whenever this presentation is given.</a:t>
            </a:r>
          </a:p>
          <a:p>
            <a:pPr>
              <a:defRPr/>
            </a:pPr>
            <a:endParaRPr lang="en-US" dirty="0"/>
          </a:p>
          <a:p>
            <a:pPr>
              <a:defRPr/>
            </a:pPr>
            <a:r>
              <a:rPr lang="en-US" sz="1400" dirty="0"/>
              <a:t>The information below must  be included in all usage/display of this copyrighted work.</a:t>
            </a:r>
          </a:p>
          <a:p>
            <a:pPr>
              <a:defRPr/>
            </a:pPr>
            <a:endParaRPr lang="en-US" sz="1400" dirty="0"/>
          </a:p>
          <a:p>
            <a:pPr>
              <a:defRPr/>
            </a:pPr>
            <a:r>
              <a:rPr lang="en-US" sz="1400" b="1" dirty="0"/>
              <a:t>You are free:</a:t>
            </a:r>
          </a:p>
          <a:p>
            <a:pPr lvl="1">
              <a:defRPr/>
            </a:pPr>
            <a:r>
              <a:rPr lang="en-US" sz="1400" b="1" dirty="0"/>
              <a:t>to Share</a:t>
            </a:r>
            <a:r>
              <a:rPr lang="en-US" sz="1400" dirty="0"/>
              <a:t> — to copy, distribute, display, and perform the work</a:t>
            </a:r>
          </a:p>
          <a:p>
            <a:pPr lvl="1">
              <a:defRPr/>
            </a:pPr>
            <a:r>
              <a:rPr lang="en-US" sz="1400" b="1" dirty="0"/>
              <a:t>to Remix</a:t>
            </a:r>
            <a:r>
              <a:rPr lang="en-US" sz="1400" dirty="0"/>
              <a:t> — to make derivative works</a:t>
            </a:r>
          </a:p>
          <a:p>
            <a:pPr lvl="1">
              <a:defRPr/>
            </a:pPr>
            <a:endParaRPr lang="en-US" sz="1400" dirty="0"/>
          </a:p>
          <a:p>
            <a:pPr>
              <a:defRPr/>
            </a:pPr>
            <a:r>
              <a:rPr lang="en-US" sz="1400" b="1" dirty="0"/>
              <a:t>Under the following conditions:</a:t>
            </a:r>
          </a:p>
          <a:p>
            <a:pPr lvl="1">
              <a:defRPr/>
            </a:pPr>
            <a:r>
              <a:rPr lang="en-US" sz="1400" b="1" dirty="0"/>
              <a:t>Attribution</a:t>
            </a:r>
            <a:r>
              <a:rPr lang="en-US" sz="1400" dirty="0"/>
              <a:t>. You must attribute the work in the manner specified by the author or licensor (but not in any way that suggests that they endorse you or your use of the work).</a:t>
            </a:r>
          </a:p>
          <a:p>
            <a:pPr lvl="1">
              <a:defRPr/>
            </a:pPr>
            <a:r>
              <a:rPr lang="en-US" sz="1400" b="1" dirty="0"/>
              <a:t>Noncommercial</a:t>
            </a:r>
            <a:r>
              <a:rPr lang="en-US" sz="1400" dirty="0"/>
              <a:t>. You may not use this work for commercial purposes. </a:t>
            </a:r>
          </a:p>
          <a:p>
            <a:pPr lvl="1">
              <a:defRPr/>
            </a:pPr>
            <a:r>
              <a:rPr lang="en-US" sz="1400" b="1" dirty="0"/>
              <a:t>Share Alike</a:t>
            </a:r>
            <a:r>
              <a:rPr lang="en-US" sz="1400" dirty="0"/>
              <a:t>. If you alter, transform, or build upon this work, you may distribute the resulting work only under the same or similar license to this one. </a:t>
            </a:r>
          </a:p>
          <a:p>
            <a:pPr lvl="1">
              <a:defRPr/>
            </a:pPr>
            <a:endParaRPr lang="en-US" sz="1400" dirty="0"/>
          </a:p>
          <a:p>
            <a:pPr>
              <a:defRPr/>
            </a:pPr>
            <a:r>
              <a:rPr lang="en-US" sz="1400" dirty="0"/>
              <a:t>Apart from the remix rights granted under this license, nothing in this license impairs or restricts the author's rights.</a:t>
            </a:r>
          </a:p>
          <a:p>
            <a:pPr>
              <a:defRPr/>
            </a:pPr>
            <a:endParaRPr lang="en-US" sz="1400" dirty="0"/>
          </a:p>
          <a:p>
            <a:pPr>
              <a:defRPr/>
            </a:pPr>
            <a:r>
              <a:rPr lang="en-US" sz="1400" b="1" dirty="0"/>
              <a:t>Attribution Statement (must be included in all works):</a:t>
            </a:r>
          </a:p>
          <a:p>
            <a:pPr>
              <a:defRPr/>
            </a:pPr>
            <a:r>
              <a:rPr lang="en-US" sz="1400" dirty="0"/>
              <a:t>The Risk Assessment &amp; Safety Management Model is the creation of Rick Curtis Director of the Outdoor Action Program at Princeton University and the founder of OutdoorEd.com.</a:t>
            </a:r>
          </a:p>
          <a:p>
            <a:pPr>
              <a:defRPr/>
            </a:pPr>
            <a:endParaRPr lang="en-US"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93EE4EC9-8E10-48B9-9D0C-0B7EF422DA22}" type="slidenum">
              <a:rPr kumimoji="0" lang="en-US" altLang="en-US" sz="1300"/>
              <a:pPr eaLnBrk="1" hangingPunct="1">
                <a:spcBef>
                  <a:spcPct val="0"/>
                </a:spcBef>
              </a:pPr>
              <a:t>2</a:t>
            </a:fld>
            <a:endParaRPr kumimoji="0" lang="en-US" altLang="en-US" sz="1300"/>
          </a:p>
        </p:txBody>
      </p:sp>
    </p:spTree>
    <p:extLst>
      <p:ext uri="{BB962C8B-B14F-4D97-AF65-F5344CB8AC3E}">
        <p14:creationId xmlns:p14="http://schemas.microsoft.com/office/powerpoint/2010/main" val="388201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this slide open the Excel file Risk Level Calculator and demonstrate the interaction between Low, Moderate and High Probability and Low, Moderate and High Severity. For this scaling example we will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 – Values of 1, 2,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MODERATE – Values of 4, 5,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 Values of 7, 8, 9</a:t>
            </a:r>
          </a:p>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22</a:t>
            </a:fld>
            <a:endParaRPr lang="en-US"/>
          </a:p>
        </p:txBody>
      </p:sp>
    </p:spTree>
    <p:extLst>
      <p:ext uri="{BB962C8B-B14F-4D97-AF65-F5344CB8AC3E}">
        <p14:creationId xmlns:p14="http://schemas.microsoft.com/office/powerpoint/2010/main" val="1991916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do </a:t>
            </a:r>
          </a:p>
        </p:txBody>
      </p:sp>
      <p:sp>
        <p:nvSpPr>
          <p:cNvPr id="4" name="Slide Number Placeholder 3"/>
          <p:cNvSpPr>
            <a:spLocks noGrp="1"/>
          </p:cNvSpPr>
          <p:nvPr>
            <p:ph type="sldNum" sz="quarter" idx="10"/>
          </p:nvPr>
        </p:nvSpPr>
        <p:spPr/>
        <p:txBody>
          <a:bodyPr/>
          <a:lstStyle/>
          <a:p>
            <a:fld id="{8CF80720-0B2C-473F-8EE9-CBE17D5AF127}" type="slidenum">
              <a:rPr lang="en-US" smtClean="0"/>
              <a:t>23</a:t>
            </a:fld>
            <a:endParaRPr lang="en-US"/>
          </a:p>
        </p:txBody>
      </p:sp>
    </p:spTree>
    <p:extLst>
      <p:ext uri="{BB962C8B-B14F-4D97-AF65-F5344CB8AC3E}">
        <p14:creationId xmlns:p14="http://schemas.microsoft.com/office/powerpoint/2010/main" val="102931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is a representation of increasing Risk Levels. As the Risk goes up (Probability * Severity) then the piston goes up. </a:t>
            </a:r>
          </a:p>
          <a:p>
            <a:r>
              <a:rPr lang="en-US" altLang="en-US" dirty="0"/>
              <a:t>In this particular demonstration of the RASM model we are arbitrarily setting the risk level with a scale of one to five. What risk scale you actually use is up to you. This five point scale is based on the U.S. Department of Homeland Security Threat (Risk) Advisory level. (Low - Green, Guarded - Blue, Elevated - Yellow, High – Orange, Severe – Red)</a:t>
            </a:r>
          </a:p>
          <a:p>
            <a:endParaRPr lang="en-US" altLang="en-US" dirty="0"/>
          </a:p>
          <a:p>
            <a:r>
              <a:rPr lang="en-US" altLang="en-US" dirty="0"/>
              <a:t>Can the risk level ever be zero? No, there is no such thing as a risk level of zero. Whenever we send out a trip or run a program there is some level of risk. The question is to determine at an organizational level what level of risk you are comfortable operating your program at.</a:t>
            </a:r>
          </a:p>
          <a:p>
            <a:endParaRPr lang="en-US" altLang="en-US" dirty="0"/>
          </a:p>
          <a:p>
            <a:r>
              <a:rPr lang="en-US" altLang="en-US" dirty="0"/>
              <a:t> </a:t>
            </a:r>
          </a:p>
          <a:p>
            <a:endParaRPr lang="en-US" altLang="en-US" dirty="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7EE399E5-09F8-4673-B212-DE9F16C7654A}" type="slidenum">
              <a:rPr kumimoji="0" lang="en-US" altLang="en-US" sz="1200"/>
              <a:pPr eaLnBrk="1" hangingPunct="1">
                <a:spcBef>
                  <a:spcPct val="0"/>
                </a:spcBef>
              </a:pPr>
              <a:t>24</a:t>
            </a:fld>
            <a:endParaRPr kumimoji="0" lang="en-US" altLang="en-US" sz="1200"/>
          </a:p>
        </p:txBody>
      </p:sp>
    </p:spTree>
    <p:extLst>
      <p:ext uri="{BB962C8B-B14F-4D97-AF65-F5344CB8AC3E}">
        <p14:creationId xmlns:p14="http://schemas.microsoft.com/office/powerpoint/2010/main" val="2230909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r>
              <a:rPr lang="en-US" dirty="0"/>
              <a:t>Now let’s look at</a:t>
            </a:r>
            <a:r>
              <a:rPr lang="en-US" baseline="0" dirty="0"/>
              <a:t> an accident happen in Real Time. How many people have seen the movie Cast Away with Tom Hanks? Give short intro of movie plot an introduce this scene – DVD Chapter 14 “A Light in the Distance”</a:t>
            </a:r>
            <a:endParaRPr lang="en-US" dirty="0"/>
          </a:p>
        </p:txBody>
      </p:sp>
      <p:sp>
        <p:nvSpPr>
          <p:cNvPr id="188420" name="Slide Number Placeholder 3"/>
          <p:cNvSpPr>
            <a:spLocks noGrp="1"/>
          </p:cNvSpPr>
          <p:nvPr>
            <p:ph type="sldNum" sz="quarter" idx="5"/>
          </p:nvPr>
        </p:nvSpPr>
        <p:spPr>
          <a:noFill/>
        </p:spPr>
        <p:txBody>
          <a:bodyPr/>
          <a:lstStyle/>
          <a:p>
            <a:fld id="{ABE49EA4-F59C-4FEC-8A7A-3CB78805F60B}" type="slidenum">
              <a:rPr lang="en-US" smtClean="0"/>
              <a:pPr/>
              <a:t>25</a:t>
            </a:fld>
            <a:endParaRPr lang="en-US"/>
          </a:p>
        </p:txBody>
      </p:sp>
    </p:spTree>
    <p:extLst>
      <p:ext uri="{BB962C8B-B14F-4D97-AF65-F5344CB8AC3E}">
        <p14:creationId xmlns:p14="http://schemas.microsoft.com/office/powerpoint/2010/main" val="249216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audience</a:t>
            </a:r>
            <a:r>
              <a:rPr lang="en-US" baseline="0" dirty="0"/>
              <a:t> to come up with causal factors. Write them on a whiteboard placing them into Equipment, Environment, People categories (without labeling the categories) and then ask the audience to come up with the categories. Now they have built the first part of the RASM model.</a:t>
            </a:r>
            <a:endParaRPr lang="en-US" dirty="0"/>
          </a:p>
        </p:txBody>
      </p:sp>
      <p:sp>
        <p:nvSpPr>
          <p:cNvPr id="4" name="Slide Number Placeholder 3"/>
          <p:cNvSpPr>
            <a:spLocks noGrp="1"/>
          </p:cNvSpPr>
          <p:nvPr>
            <p:ph type="sldNum" sz="quarter" idx="10"/>
          </p:nvPr>
        </p:nvSpPr>
        <p:spPr/>
        <p:txBody>
          <a:bodyPr/>
          <a:lstStyle/>
          <a:p>
            <a:fld id="{8CF80720-0B2C-473F-8EE9-CBE17D5AF127}" type="slidenum">
              <a:rPr lang="en-US" smtClean="0"/>
              <a:t>26</a:t>
            </a:fld>
            <a:endParaRPr lang="en-US"/>
          </a:p>
        </p:txBody>
      </p:sp>
    </p:spTree>
    <p:extLst>
      <p:ext uri="{BB962C8B-B14F-4D97-AF65-F5344CB8AC3E}">
        <p14:creationId xmlns:p14="http://schemas.microsoft.com/office/powerpoint/2010/main" val="1116447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r>
              <a:rPr lang="en-US" dirty="0"/>
              <a:t>Go through each of the “Hazard Balls” for</a:t>
            </a:r>
            <a:r>
              <a:rPr lang="en-US" baseline="0" dirty="0"/>
              <a:t> the Cast Away example.</a:t>
            </a:r>
            <a:endParaRPr lang="en-US" dirty="0"/>
          </a:p>
          <a:p>
            <a:r>
              <a:rPr lang="en-US" dirty="0"/>
              <a:t>Let's take a look at a working model of this that will show how these factors all interact to create a dynamic risk level.</a:t>
            </a:r>
          </a:p>
          <a:p>
            <a:endParaRPr lang="en-US" dirty="0"/>
          </a:p>
        </p:txBody>
      </p:sp>
      <p:sp>
        <p:nvSpPr>
          <p:cNvPr id="189444" name="Slide Number Placeholder 3"/>
          <p:cNvSpPr>
            <a:spLocks noGrp="1"/>
          </p:cNvSpPr>
          <p:nvPr>
            <p:ph type="sldNum" sz="quarter" idx="5"/>
          </p:nvPr>
        </p:nvSpPr>
        <p:spPr>
          <a:noFill/>
        </p:spPr>
        <p:txBody>
          <a:bodyPr/>
          <a:lstStyle/>
          <a:p>
            <a:fld id="{14A750D6-0069-4219-88ED-70E5A2812B5C}" type="slidenum">
              <a:rPr lang="en-US" smtClean="0"/>
              <a:pPr/>
              <a:t>27</a:t>
            </a:fld>
            <a:endParaRPr lang="en-US"/>
          </a:p>
        </p:txBody>
      </p:sp>
    </p:spTree>
    <p:extLst>
      <p:ext uri="{BB962C8B-B14F-4D97-AF65-F5344CB8AC3E}">
        <p14:creationId xmlns:p14="http://schemas.microsoft.com/office/powerpoint/2010/main" val="131829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let's take a look at the overall risk assessment and safety management model in the following graphic. What you see here can be thought of as a simple balance scale. If we look on the left side we see a series of hazard factors that fall into three categories: Environmental Hazards, Equipment Hazards, and People Hazards (aka Human Factor Hazards) . In the center we see risk levels. As Hazard Factors accumulate on the left-hand side of balance scale, here shown as adding balls into the cylinders, the piston in the Risk Level cylinder moves to the right. Increasing the risk level doesn’t mean that you are going to have an accident, just that the potential for having an accident is increasing.</a:t>
            </a:r>
          </a:p>
          <a:p>
            <a:endParaRPr lang="en-US" altLang="en-US" dirty="0"/>
          </a:p>
          <a:p>
            <a:r>
              <a:rPr lang="en-US" altLang="en-US" dirty="0"/>
              <a:t>In the case of Tom Hanks</a:t>
            </a:r>
            <a:r>
              <a:rPr lang="en-US" altLang="en-US" baseline="0" dirty="0"/>
              <a:t> and Cast Away scene if I land 1 foot to the left of the coral reef and am uninjured, what is the Risk Level? Answer –  it is the same. This is a Close Call not an Accident but the Risk Level for having the accident occur is the same.</a:t>
            </a:r>
            <a:endParaRPr lang="en-US" altLang="en-US" dirty="0"/>
          </a:p>
          <a:p>
            <a:endParaRPr lang="en-US" altLang="en-US" dirty="0"/>
          </a:p>
          <a:p>
            <a:r>
              <a:rPr lang="en-US" altLang="en-US" dirty="0"/>
              <a:t>This is a place to remind people of the Risk Formula:</a:t>
            </a:r>
          </a:p>
          <a:p>
            <a:endParaRPr lang="en-US" altLang="en-US" dirty="0"/>
          </a:p>
          <a:p>
            <a:r>
              <a:rPr lang="en-US" altLang="en-US" dirty="0"/>
              <a:t>Probability * Severity = Risk Level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28</a:t>
            </a:fld>
            <a:endParaRPr kumimoji="0" lang="en-US" altLang="en-US" sz="1200"/>
          </a:p>
        </p:txBody>
      </p:sp>
    </p:spTree>
    <p:extLst>
      <p:ext uri="{BB962C8B-B14F-4D97-AF65-F5344CB8AC3E}">
        <p14:creationId xmlns:p14="http://schemas.microsoft.com/office/powerpoint/2010/main" val="746391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r>
              <a:rPr lang="en-US" dirty="0"/>
              <a:t>The actual “balls” that you put into the model are going to be dependent on the types of activities you are doing, your location, etc. Here are some examples of factors (balls) in the Environment, Equipment, and People Hazard categories. You might choose to enter different examples based on your particular context.</a:t>
            </a:r>
          </a:p>
          <a:p>
            <a:endParaRPr lang="en-US" dirty="0"/>
          </a:p>
          <a:p>
            <a:r>
              <a:rPr lang="en-US" dirty="0"/>
              <a:t>If you want</a:t>
            </a:r>
            <a:r>
              <a:rPr lang="en-US" baseline="0" dirty="0"/>
              <a:t> to get more detailed about this you can have the group brainstorm examples of the different categories of Hazard Factors. You can also break the People Factors into different populations (people hazards for everyone in the group, people hazards for participants, people hazards for leaders, and people hazards for the entire group). There are some slides of this in the appendix.</a:t>
            </a:r>
            <a:endParaRPr lang="en-US" dirty="0"/>
          </a:p>
          <a:p>
            <a:endParaRPr lang="en-US" dirty="0"/>
          </a:p>
          <a:p>
            <a:endParaRPr lang="en-US" dirty="0"/>
          </a:p>
        </p:txBody>
      </p:sp>
      <p:sp>
        <p:nvSpPr>
          <p:cNvPr id="163844" name="Slide Number Placeholder 3"/>
          <p:cNvSpPr>
            <a:spLocks noGrp="1"/>
          </p:cNvSpPr>
          <p:nvPr>
            <p:ph type="sldNum" sz="quarter" idx="5"/>
          </p:nvPr>
        </p:nvSpPr>
        <p:spPr>
          <a:noFill/>
        </p:spPr>
        <p:txBody>
          <a:bodyPr/>
          <a:lstStyle/>
          <a:p>
            <a:fld id="{D66A8ADE-75F4-495A-A57F-870A23C21CEC}" type="slidenum">
              <a:rPr lang="en-US" smtClean="0"/>
              <a:pPr/>
              <a:t>29</a:t>
            </a:fld>
            <a:endParaRPr lang="en-US"/>
          </a:p>
        </p:txBody>
      </p:sp>
    </p:spTree>
    <p:extLst>
      <p:ext uri="{BB962C8B-B14F-4D97-AF65-F5344CB8AC3E}">
        <p14:creationId xmlns:p14="http://schemas.microsoft.com/office/powerpoint/2010/main" val="2577027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 All Hazards are the Same Size’ – Have the same impact</a:t>
            </a:r>
          </a:p>
          <a:p>
            <a:endParaRPr lang="en-US" altLang="en-US" dirty="0"/>
          </a:p>
          <a:p>
            <a:r>
              <a:rPr lang="en-US" altLang="en-US" dirty="0"/>
              <a:t>Calculating the impact of risk is more than just identifying the particular hazard. It’s also important to recognize that some hazards have more impact than others. One formula that is used for calculating the individual risk is</a:t>
            </a:r>
          </a:p>
          <a:p>
            <a:r>
              <a:rPr lang="en-US" altLang="en-US" dirty="0"/>
              <a:t>RISK = PROBABILITY</a:t>
            </a:r>
            <a:r>
              <a:rPr lang="en-US" altLang="en-US" baseline="0" dirty="0"/>
              <a:t> </a:t>
            </a:r>
            <a:r>
              <a:rPr lang="en-US" altLang="en-US" dirty="0"/>
              <a:t>OF OCCURENCE * SEVERITY OF OUTCOME</a:t>
            </a:r>
          </a:p>
          <a:p>
            <a:endParaRPr lang="en-US" altLang="en-US" dirty="0"/>
          </a:p>
          <a:p>
            <a:r>
              <a:rPr lang="en-US" altLang="en-US" dirty="0"/>
              <a:t> Let’s take the example of Heat Illness. There are a number of illnesses associated with High Temperatures.</a:t>
            </a:r>
          </a:p>
          <a:p>
            <a:pPr>
              <a:buFontTx/>
              <a:buChar char="•"/>
            </a:pPr>
            <a:r>
              <a:rPr lang="en-US" altLang="en-US" dirty="0"/>
              <a:t>Dehydration</a:t>
            </a:r>
          </a:p>
          <a:p>
            <a:pPr>
              <a:buFontTx/>
              <a:buChar char="•"/>
            </a:pPr>
            <a:r>
              <a:rPr lang="en-US" altLang="en-US" dirty="0"/>
              <a:t>Heat Exhaustion</a:t>
            </a:r>
          </a:p>
          <a:p>
            <a:pPr>
              <a:buFontTx/>
              <a:buChar char="•"/>
            </a:pPr>
            <a:r>
              <a:rPr lang="en-US" altLang="en-US" dirty="0"/>
              <a:t>Heat Stroke</a:t>
            </a:r>
          </a:p>
          <a:p>
            <a:pPr>
              <a:buFontTx/>
              <a:buNone/>
            </a:pPr>
            <a:endParaRPr lang="en-US" altLang="en-US" dirty="0"/>
          </a:p>
          <a:p>
            <a:pPr>
              <a:buFontTx/>
              <a:buNone/>
            </a:pPr>
            <a:r>
              <a:rPr lang="en-US" altLang="en-US" b="1" dirty="0"/>
              <a:t>At the end of the PowerPoint there is a different example using High Altitude. You can build your own by identifying a particular Hazard Ball that could have multiple consequences (mild, moderate, severe) and then demonstrate a mild impact and a severe impact.</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2B38820C-8277-4A2E-B37C-B95428D50453}" type="slidenum">
              <a:rPr kumimoji="0" lang="en-US" altLang="en-US" sz="1200"/>
              <a:pPr eaLnBrk="1" hangingPunct="1">
                <a:spcBef>
                  <a:spcPct val="0"/>
                </a:spcBef>
              </a:pPr>
              <a:t>31</a:t>
            </a:fld>
            <a:endParaRPr kumimoji="0" lang="en-US" altLang="en-US" sz="1200"/>
          </a:p>
        </p:txBody>
      </p:sp>
    </p:spTree>
    <p:extLst>
      <p:ext uri="{BB962C8B-B14F-4D97-AF65-F5344CB8AC3E}">
        <p14:creationId xmlns:p14="http://schemas.microsoft.com/office/powerpoint/2010/main" val="3262057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see what the impact of this particular Hazard Factor will be at 80 degrees F (27 C). For this example the actual numbers are not based on any real scale (or the 1-5 scale) but merely serve to illustrate the point. </a:t>
            </a:r>
          </a:p>
          <a:p>
            <a:endParaRPr lang="en-US" altLang="en-US" dirty="0"/>
          </a:p>
          <a:p>
            <a:r>
              <a:rPr lang="en-US" altLang="en-US" dirty="0"/>
              <a:t>At 80 degrees F the chance of Dehydration is moderate but the severity at this temperature is low so we’ll give it a total value of </a:t>
            </a:r>
          </a:p>
          <a:p>
            <a:r>
              <a:rPr lang="en-US" altLang="en-US" dirty="0"/>
              <a:t>Probability Low (2) * Severity Low (1) = Low Risk (2) - GREEN</a:t>
            </a:r>
          </a:p>
          <a:p>
            <a:endParaRPr lang="en-US" altLang="en-US" dirty="0"/>
          </a:p>
          <a:p>
            <a:r>
              <a:rPr lang="en-US" altLang="en-US" dirty="0"/>
              <a:t>Heat Exhaustion is</a:t>
            </a:r>
            <a:br>
              <a:rPr lang="en-US" altLang="en-US" dirty="0"/>
            </a:br>
            <a:r>
              <a:rPr lang="en-US" altLang="en-US" dirty="0"/>
              <a:t>Probability Low (1) * Severity Moderate (5) = Low Risk (5) - GREEN</a:t>
            </a:r>
          </a:p>
          <a:p>
            <a:endParaRPr lang="en-US" altLang="en-US" dirty="0"/>
          </a:p>
          <a:p>
            <a:r>
              <a:rPr lang="en-US" altLang="en-US" dirty="0"/>
              <a:t>Heat Stroke is</a:t>
            </a:r>
            <a:br>
              <a:rPr lang="en-US" altLang="en-US" dirty="0"/>
            </a:br>
            <a:r>
              <a:rPr lang="en-US" altLang="en-US" dirty="0"/>
              <a:t>Probability Low (1) * Severity High (9) = Low Risk (9) - YELLOW</a:t>
            </a:r>
          </a:p>
          <a:p>
            <a:endParaRPr lang="en-US" altLang="en-US" dirty="0"/>
          </a:p>
          <a:p>
            <a:r>
              <a:rPr lang="en-US" altLang="en-US" dirty="0"/>
              <a:t>Although the risk is generally low overall, it is going up as we move from Dehydration to Heat Exhaustion to Heat Stroke as you would expect.</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4DAF8D6D-4364-462C-B34F-1A72DCF29352}" type="slidenum">
              <a:rPr kumimoji="0" lang="en-US" altLang="en-US" sz="1200"/>
              <a:pPr eaLnBrk="1" hangingPunct="1">
                <a:spcBef>
                  <a:spcPct val="0"/>
                </a:spcBef>
              </a:pPr>
              <a:t>32</a:t>
            </a:fld>
            <a:endParaRPr kumimoji="0" lang="en-US" altLang="en-US" sz="1200"/>
          </a:p>
        </p:txBody>
      </p:sp>
    </p:spTree>
    <p:extLst>
      <p:ext uri="{BB962C8B-B14F-4D97-AF65-F5344CB8AC3E}">
        <p14:creationId xmlns:p14="http://schemas.microsoft.com/office/powerpoint/2010/main" val="3287947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1CEB9836-E570-4AD9-9F07-1BE14214B2DB}" type="slidenum">
              <a:rPr kumimoji="0" lang="en-US" altLang="en-US" sz="1300"/>
              <a:pPr eaLnBrk="1" hangingPunct="1">
                <a:spcBef>
                  <a:spcPct val="0"/>
                </a:spcBef>
              </a:pPr>
              <a:t>3</a:t>
            </a:fld>
            <a:endParaRPr kumimoji="0" lang="en-US" altLang="en-US" sz="1300"/>
          </a:p>
        </p:txBody>
      </p:sp>
    </p:spTree>
    <p:extLst>
      <p:ext uri="{BB962C8B-B14F-4D97-AF65-F5344CB8AC3E}">
        <p14:creationId xmlns:p14="http://schemas.microsoft.com/office/powerpoint/2010/main" val="2474466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see what the impact of this particular Hazard Factor will be at 100 degrees F (38 C). For this example the actual numbers are not based on any real scale (or the 1-5 scale) but merely serve to illustrate the point. </a:t>
            </a:r>
          </a:p>
          <a:p>
            <a:endParaRPr lang="en-US" altLang="en-US" dirty="0"/>
          </a:p>
          <a:p>
            <a:r>
              <a:rPr lang="en-US" altLang="en-US" dirty="0"/>
              <a:t>At 100 degrees F the chance of Dehydration is moderate but the severity at this temperature is low so we’ll give it a total value of </a:t>
            </a:r>
          </a:p>
          <a:p>
            <a:r>
              <a:rPr lang="en-US" altLang="en-US" dirty="0"/>
              <a:t>Probability Moderate (4) * Severity Moderate (4) = Moderate Risk (16) - GREEN</a:t>
            </a:r>
          </a:p>
          <a:p>
            <a:endParaRPr lang="en-US" altLang="en-US" dirty="0"/>
          </a:p>
          <a:p>
            <a:r>
              <a:rPr lang="en-US" altLang="en-US" dirty="0"/>
              <a:t>Heat Exhaustion is</a:t>
            </a:r>
            <a:br>
              <a:rPr lang="en-US" altLang="en-US" dirty="0"/>
            </a:br>
            <a:r>
              <a:rPr lang="en-US" altLang="en-US" dirty="0"/>
              <a:t>Probability Moderate (5) * Severity High (7) = Moderate Risk (35) - YELLOW</a:t>
            </a:r>
          </a:p>
          <a:p>
            <a:endParaRPr lang="en-US" altLang="en-US" dirty="0"/>
          </a:p>
          <a:p>
            <a:r>
              <a:rPr lang="en-US" altLang="en-US" dirty="0"/>
              <a:t>Heat Stroke is</a:t>
            </a:r>
            <a:br>
              <a:rPr lang="en-US" altLang="en-US" dirty="0"/>
            </a:br>
            <a:r>
              <a:rPr lang="en-US" altLang="en-US" dirty="0"/>
              <a:t>Probability Moderate (5) * Severity High (9) = High Risk (45) </a:t>
            </a:r>
          </a:p>
          <a:p>
            <a:endParaRPr lang="en-US" altLang="en-US" dirty="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4DAF8D6D-4364-462C-B34F-1A72DCF29352}" type="slidenum">
              <a:rPr kumimoji="0" lang="en-US" altLang="en-US" sz="1200"/>
              <a:pPr eaLnBrk="1" hangingPunct="1">
                <a:spcBef>
                  <a:spcPct val="0"/>
                </a:spcBef>
              </a:pPr>
              <a:t>33</a:t>
            </a:fld>
            <a:endParaRPr kumimoji="0" lang="en-US" altLang="en-US" sz="1200"/>
          </a:p>
        </p:txBody>
      </p:sp>
    </p:spTree>
    <p:extLst>
      <p:ext uri="{BB962C8B-B14F-4D97-AF65-F5344CB8AC3E}">
        <p14:creationId xmlns:p14="http://schemas.microsoft.com/office/powerpoint/2010/main" val="3578622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At 80 degrees F (27 C) Air Temperature is not a really big Hazard Ball.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34</a:t>
            </a:fld>
            <a:endParaRPr kumimoji="0" lang="en-US" altLang="en-US" sz="1200"/>
          </a:p>
        </p:txBody>
      </p:sp>
    </p:spTree>
    <p:extLst>
      <p:ext uri="{BB962C8B-B14F-4D97-AF65-F5344CB8AC3E}">
        <p14:creationId xmlns:p14="http://schemas.microsoft.com/office/powerpoint/2010/main" val="3320837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At 100 degrees F (38 C) Air Temperature is really big Hazard Ball.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35</a:t>
            </a:fld>
            <a:endParaRPr kumimoji="0" lang="en-US" altLang="en-US" sz="1200"/>
          </a:p>
        </p:txBody>
      </p:sp>
    </p:spTree>
    <p:extLst>
      <p:ext uri="{BB962C8B-B14F-4D97-AF65-F5344CB8AC3E}">
        <p14:creationId xmlns:p14="http://schemas.microsoft.com/office/powerpoint/2010/main" val="1826397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r>
              <a:rPr lang="en-US" dirty="0"/>
              <a:t>Now that we have a sense of the impact of air temperature as a hazard ball let’s look at all the other hazards that could be part of this hot day of athletic training:</a:t>
            </a:r>
          </a:p>
          <a:p>
            <a:endParaRPr lang="en-US" dirty="0"/>
          </a:p>
          <a:p>
            <a:r>
              <a:rPr lang="en-US" dirty="0"/>
              <a:t>EQUIPMENT</a:t>
            </a:r>
          </a:p>
          <a:p>
            <a:r>
              <a:rPr lang="en-US" dirty="0"/>
              <a:t>Heavy Uniform with pads</a:t>
            </a:r>
          </a:p>
          <a:p>
            <a:r>
              <a:rPr lang="en-US" dirty="0"/>
              <a:t>Helmet limiting cooling</a:t>
            </a:r>
          </a:p>
          <a:p>
            <a:r>
              <a:rPr lang="en-US" dirty="0"/>
              <a:t>What if there isn’t adequate food or water available</a:t>
            </a:r>
          </a:p>
          <a:p>
            <a:endParaRPr lang="en-US" dirty="0"/>
          </a:p>
          <a:p>
            <a:r>
              <a:rPr lang="en-US" dirty="0"/>
              <a:t>ENVIRONMENT</a:t>
            </a:r>
          </a:p>
          <a:p>
            <a:r>
              <a:rPr lang="en-US" dirty="0"/>
              <a:t>Besides the air temperature, what about the relative humidity? If it is really high, then sweating is less effective for evaporative cooling.</a:t>
            </a:r>
          </a:p>
          <a:p>
            <a:endParaRPr lang="en-US" dirty="0"/>
          </a:p>
          <a:p>
            <a:r>
              <a:rPr lang="en-US" dirty="0"/>
              <a:t>PEOPLE/HUMAN FACTOR</a:t>
            </a:r>
          </a:p>
          <a:p>
            <a:r>
              <a:rPr lang="en-US" dirty="0"/>
              <a:t>What is the person arrives at practice already dehydrated?</a:t>
            </a:r>
          </a:p>
          <a:p>
            <a:r>
              <a:rPr lang="en-US" dirty="0"/>
              <a:t>Imagine that this person is a new student playing their first day with the team.</a:t>
            </a:r>
          </a:p>
          <a:p>
            <a:r>
              <a:rPr lang="en-US" dirty="0"/>
              <a:t>What if the person feels uncomfortable speaking up that they are tired/hot (don’t want to disappoint the team/coach on the first day).?</a:t>
            </a:r>
          </a:p>
        </p:txBody>
      </p:sp>
      <p:sp>
        <p:nvSpPr>
          <p:cNvPr id="209924" name="Slide Number Placeholder 3"/>
          <p:cNvSpPr>
            <a:spLocks noGrp="1"/>
          </p:cNvSpPr>
          <p:nvPr>
            <p:ph type="sldNum" sz="quarter" idx="5"/>
          </p:nvPr>
        </p:nvSpPr>
        <p:spPr>
          <a:noFill/>
        </p:spPr>
        <p:txBody>
          <a:bodyPr/>
          <a:lstStyle/>
          <a:p>
            <a:fld id="{A6D67C1A-F832-4CA4-B66E-9DDF4D6303F7}" type="slidenum">
              <a:rPr lang="en-US" smtClean="0"/>
              <a:pPr/>
              <a:t>36</a:t>
            </a:fld>
            <a:endParaRPr lang="en-US"/>
          </a:p>
        </p:txBody>
      </p:sp>
    </p:spTree>
    <p:extLst>
      <p:ext uri="{BB962C8B-B14F-4D97-AF65-F5344CB8AC3E}">
        <p14:creationId xmlns:p14="http://schemas.microsoft.com/office/powerpoint/2010/main" val="2861071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to you Manage the Risk Level:</a:t>
            </a:r>
          </a:p>
          <a:p>
            <a:pPr marL="235546" indent="-235546">
              <a:buAutoNum type="arabicPeriod"/>
            </a:pPr>
            <a:r>
              <a:rPr lang="en-US" baseline="0" dirty="0"/>
              <a:t>Remove all the Hazards you can</a:t>
            </a:r>
          </a:p>
          <a:p>
            <a:pPr marL="235546" indent="-235546">
              <a:buAutoNum type="arabicPeriod"/>
            </a:pPr>
            <a:r>
              <a:rPr lang="en-US" baseline="0" dirty="0"/>
              <a:t>Add Safety Factors</a:t>
            </a:r>
            <a:endParaRPr lang="en-US" dirty="0"/>
          </a:p>
        </p:txBody>
      </p:sp>
      <p:sp>
        <p:nvSpPr>
          <p:cNvPr id="4" name="Slide Number Placeholder 3"/>
          <p:cNvSpPr>
            <a:spLocks noGrp="1"/>
          </p:cNvSpPr>
          <p:nvPr>
            <p:ph type="sldNum" sz="quarter" idx="10"/>
          </p:nvPr>
        </p:nvSpPr>
        <p:spPr/>
        <p:txBody>
          <a:bodyPr/>
          <a:lstStyle/>
          <a:p>
            <a:pPr>
              <a:defRPr/>
            </a:pPr>
            <a:fld id="{3BE1DC23-9721-4E23-946C-967486DDDE8C}" type="slidenum">
              <a:rPr lang="en-US" smtClean="0"/>
              <a:pPr>
                <a:defRPr/>
              </a:pPr>
              <a:t>37</a:t>
            </a:fld>
            <a:endParaRPr lang="en-US"/>
          </a:p>
        </p:txBody>
      </p:sp>
    </p:spTree>
    <p:extLst>
      <p:ext uri="{BB962C8B-B14F-4D97-AF65-F5344CB8AC3E}">
        <p14:creationId xmlns:p14="http://schemas.microsoft.com/office/powerpoint/2010/main" val="2013577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look at adding Safety Factors in the same</a:t>
            </a:r>
            <a:r>
              <a:rPr lang="en-US" baseline="0" dirty="0"/>
              <a:t> three areas</a:t>
            </a:r>
          </a:p>
          <a:p>
            <a:endParaRPr lang="en-US" baseline="0" dirty="0"/>
          </a:p>
          <a:p>
            <a:r>
              <a:rPr lang="en-US" baseline="0" dirty="0"/>
              <a:t>Equipment</a:t>
            </a:r>
          </a:p>
          <a:p>
            <a:r>
              <a:rPr lang="en-US" baseline="0" dirty="0"/>
              <a:t>Environment</a:t>
            </a:r>
          </a:p>
          <a:p>
            <a:r>
              <a:rPr lang="en-US" baseline="0" dirty="0"/>
              <a:t>People</a:t>
            </a:r>
          </a:p>
          <a:p>
            <a:endParaRPr lang="en-US" baseline="0" dirty="0"/>
          </a:p>
          <a:p>
            <a:r>
              <a:rPr lang="en-US" baseline="0" dirty="0"/>
              <a:t>Going back to our High Altitude Example, what can we do to reduce the risk at 18,000 feet?</a:t>
            </a:r>
          </a:p>
          <a:p>
            <a:r>
              <a:rPr lang="en-US" baseline="0" dirty="0"/>
              <a:t>Can we eliminate the Hazard Factors (Balls) that are creating the risk? No</a:t>
            </a:r>
          </a:p>
          <a:p>
            <a:r>
              <a:rPr lang="en-US" baseline="0" dirty="0"/>
              <a:t>What are our other options? Add a Safety Factor</a:t>
            </a:r>
          </a:p>
          <a:p>
            <a:endParaRPr lang="en-US" baseline="0" dirty="0"/>
          </a:p>
          <a:p>
            <a:r>
              <a:rPr lang="en-US" baseline="0" dirty="0"/>
              <a:t>So here is what we did</a:t>
            </a:r>
            <a:endParaRPr lang="en-US" dirty="0"/>
          </a:p>
        </p:txBody>
      </p:sp>
      <p:sp>
        <p:nvSpPr>
          <p:cNvPr id="4" name="Slide Number Placeholder 3"/>
          <p:cNvSpPr>
            <a:spLocks noGrp="1"/>
          </p:cNvSpPr>
          <p:nvPr>
            <p:ph type="sldNum" sz="quarter" idx="10"/>
          </p:nvPr>
        </p:nvSpPr>
        <p:spPr/>
        <p:txBody>
          <a:bodyPr/>
          <a:lstStyle/>
          <a:p>
            <a:fld id="{8CF80720-0B2C-473F-8EE9-CBE17D5AF127}" type="slidenum">
              <a:rPr lang="en-US" smtClean="0"/>
              <a:t>38</a:t>
            </a:fld>
            <a:endParaRPr lang="en-US"/>
          </a:p>
        </p:txBody>
      </p:sp>
    </p:spTree>
    <p:extLst>
      <p:ext uri="{BB962C8B-B14F-4D97-AF65-F5344CB8AC3E}">
        <p14:creationId xmlns:p14="http://schemas.microsoft.com/office/powerpoint/2010/main" val="96995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Now we are seeing the other side of the RASM model. </a:t>
            </a:r>
          </a:p>
          <a:p>
            <a:r>
              <a:rPr lang="en-US" altLang="en-US" dirty="0"/>
              <a:t> </a:t>
            </a:r>
          </a:p>
          <a:p>
            <a:r>
              <a:rPr lang="en-US" altLang="en-US" dirty="0"/>
              <a:t>On the right side we now see another part of the balance </a:t>
            </a:r>
            <a:r>
              <a:rPr lang="en-US" altLang="en-US" dirty="0" err="1"/>
              <a:t>scale</a:t>
            </a:r>
            <a:r>
              <a:rPr lang="en-US" altLang="en-US" dirty="0" err="1">
                <a:sym typeface="Symbol" panose="05050102010706020507" pitchFamily="18" charset="2"/>
              </a:rPr>
              <a:t></a:t>
            </a:r>
            <a:r>
              <a:rPr lang="en-US" altLang="en-US" dirty="0" err="1"/>
              <a:t>the</a:t>
            </a:r>
            <a:r>
              <a:rPr lang="en-US" altLang="en-US" dirty="0"/>
              <a:t> Safety </a:t>
            </a:r>
            <a:r>
              <a:rPr lang="en-US" altLang="en-US" dirty="0" err="1"/>
              <a:t>Factors</a:t>
            </a:r>
            <a:r>
              <a:rPr lang="en-US" altLang="en-US" dirty="0" err="1">
                <a:sym typeface="Symbol" panose="05050102010706020507" pitchFamily="18" charset="2"/>
              </a:rPr>
              <a:t></a:t>
            </a:r>
            <a:r>
              <a:rPr lang="en-US" altLang="en-US" dirty="0" err="1"/>
              <a:t>in</a:t>
            </a:r>
            <a:r>
              <a:rPr lang="en-US" altLang="en-US" dirty="0"/>
              <a:t> three categories as before: Environmental Safety Factors, Equipment Safety Factors, and People Safety Factors. When we add “balls” into the Safety Factors we make the risk level go down. Of course it will never go to zero, but we can reduce the risks by adding Safety Factors in.</a:t>
            </a:r>
          </a:p>
          <a:p>
            <a:endParaRPr lang="en-US" altLang="en-US" dirty="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12601F-842D-432C-9C4F-19AF67BC3D6F}" type="slidenum">
              <a:rPr kumimoji="0" lang="en-US" altLang="en-US" sz="1200"/>
              <a:pPr eaLnBrk="1" hangingPunct="1">
                <a:spcBef>
                  <a:spcPct val="0"/>
                </a:spcBef>
              </a:pPr>
              <a:t>39</a:t>
            </a:fld>
            <a:endParaRPr kumimoji="0" lang="en-US" altLang="en-US" sz="1200"/>
          </a:p>
        </p:txBody>
      </p:sp>
    </p:spTree>
    <p:extLst>
      <p:ext uri="{BB962C8B-B14F-4D97-AF65-F5344CB8AC3E}">
        <p14:creationId xmlns:p14="http://schemas.microsoft.com/office/powerpoint/2010/main" val="716602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 now we are back at the overview of the model and I think you have a good sense of the dynamic interaction that this model provides. </a:t>
            </a:r>
          </a:p>
          <a:p>
            <a:r>
              <a:rPr lang="en-US" altLang="en-US"/>
              <a:t> </a:t>
            </a:r>
          </a:p>
          <a:p>
            <a:r>
              <a:rPr lang="en-US" altLang="en-US"/>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For example having a hurricane hit your trip is a massive hazard factor made up of a series of conditions (high winds, downed trees, flooding, temperature, etc.)</a:t>
            </a:r>
          </a:p>
          <a:p>
            <a:endParaRPr lang="en-US" alt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3118A733-9C20-41C5-945C-B0C928CF3700}" type="slidenum">
              <a:rPr kumimoji="0" lang="en-US" altLang="en-US" sz="1200"/>
              <a:pPr eaLnBrk="1" hangingPunct="1">
                <a:spcBef>
                  <a:spcPct val="0"/>
                </a:spcBef>
              </a:pPr>
              <a:t>41</a:t>
            </a:fld>
            <a:endParaRPr kumimoji="0" lang="en-US" altLang="en-US" sz="1200"/>
          </a:p>
        </p:txBody>
      </p:sp>
    </p:spTree>
    <p:extLst>
      <p:ext uri="{BB962C8B-B14F-4D97-AF65-F5344CB8AC3E}">
        <p14:creationId xmlns:p14="http://schemas.microsoft.com/office/powerpoint/2010/main" val="35444720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r>
              <a:rPr lang="en-US" dirty="0"/>
              <a:t>Give a summary of what has transpired in the movie up to this point – He survives for 1500 days. He decides to try and get off the island to get back to his wife (high reward) which is balanced appropriately with the high risk.</a:t>
            </a:r>
          </a:p>
          <a:p>
            <a:endParaRPr lang="en-US" dirty="0"/>
          </a:p>
          <a:p>
            <a:r>
              <a:rPr lang="en-US" dirty="0"/>
              <a:t>Ask your group - Observe what </a:t>
            </a:r>
            <a:r>
              <a:rPr lang="en-US" baseline="0" dirty="0"/>
              <a:t>happens this time and note:</a:t>
            </a:r>
          </a:p>
          <a:p>
            <a:pPr marL="171450" indent="-171450">
              <a:buFont typeface="Arial" panose="020B0604020202020204" pitchFamily="34" charset="0"/>
              <a:buChar char="•"/>
            </a:pPr>
            <a:r>
              <a:rPr lang="en-US" baseline="0" dirty="0"/>
              <a:t>What is the same from his previous attempt?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What is different from his previous attempt?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MAKE A NOTE THAT THE WIND CHANGES DIRECTION – This becomes important because he doesn’t actually launch the raft until the wind is blowing out to sea. He needs the wind to push his sail.</a:t>
            </a:r>
          </a:p>
          <a:p>
            <a:endParaRPr lang="en-US" dirty="0"/>
          </a:p>
        </p:txBody>
      </p:sp>
      <p:sp>
        <p:nvSpPr>
          <p:cNvPr id="208900" name="Slide Number Placeholder 3"/>
          <p:cNvSpPr>
            <a:spLocks noGrp="1"/>
          </p:cNvSpPr>
          <p:nvPr>
            <p:ph type="sldNum" sz="quarter" idx="5"/>
          </p:nvPr>
        </p:nvSpPr>
        <p:spPr>
          <a:noFill/>
        </p:spPr>
        <p:txBody>
          <a:bodyPr/>
          <a:lstStyle/>
          <a:p>
            <a:fld id="{B680C332-8E22-4098-8F9C-8E587D413324}" type="slidenum">
              <a:rPr lang="en-US" smtClean="0"/>
              <a:pPr/>
              <a:t>42</a:t>
            </a:fld>
            <a:endParaRPr lang="en-US"/>
          </a:p>
        </p:txBody>
      </p:sp>
    </p:spTree>
    <p:extLst>
      <p:ext uri="{BB962C8B-B14F-4D97-AF65-F5344CB8AC3E}">
        <p14:creationId xmlns:p14="http://schemas.microsoft.com/office/powerpoint/2010/main" val="1946280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r>
              <a:rPr lang="en-US" dirty="0"/>
              <a:t>Explain</a:t>
            </a:r>
            <a:r>
              <a:rPr lang="en-US" baseline="0" dirty="0"/>
              <a:t> how he has reduced the Hazard Factors</a:t>
            </a:r>
            <a:endParaRPr lang="en-US" dirty="0"/>
          </a:p>
        </p:txBody>
      </p:sp>
      <p:sp>
        <p:nvSpPr>
          <p:cNvPr id="209924" name="Slide Number Placeholder 3"/>
          <p:cNvSpPr>
            <a:spLocks noGrp="1"/>
          </p:cNvSpPr>
          <p:nvPr>
            <p:ph type="sldNum" sz="quarter" idx="5"/>
          </p:nvPr>
        </p:nvSpPr>
        <p:spPr>
          <a:noFill/>
        </p:spPr>
        <p:txBody>
          <a:bodyPr/>
          <a:lstStyle/>
          <a:p>
            <a:fld id="{A6D67C1A-F832-4CA4-B66E-9DDF4D6303F7}" type="slidenum">
              <a:rPr lang="en-US" smtClean="0"/>
              <a:pPr/>
              <a:t>43</a:t>
            </a:fld>
            <a:endParaRPr lang="en-US"/>
          </a:p>
        </p:txBody>
      </p:sp>
    </p:spTree>
    <p:extLst>
      <p:ext uri="{BB962C8B-B14F-4D97-AF65-F5344CB8AC3E}">
        <p14:creationId xmlns:p14="http://schemas.microsoft.com/office/powerpoint/2010/main" val="272355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8CF80720-0B2C-473F-8EE9-CBE17D5AF127}" type="slidenum">
              <a:rPr lang="en-US" smtClean="0"/>
              <a:t>4</a:t>
            </a:fld>
            <a:endParaRPr lang="en-US"/>
          </a:p>
        </p:txBody>
      </p:sp>
    </p:spTree>
    <p:extLst>
      <p:ext uri="{BB962C8B-B14F-4D97-AF65-F5344CB8AC3E}">
        <p14:creationId xmlns:p14="http://schemas.microsoft.com/office/powerpoint/2010/main" val="104985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r>
              <a:rPr lang="en-US" dirty="0"/>
              <a:t>Explain how he has increased Safety Factors.</a:t>
            </a:r>
          </a:p>
          <a:p>
            <a:r>
              <a:rPr lang="en-US" dirty="0"/>
              <a:t>Is his Risk Level 0 – No,</a:t>
            </a:r>
            <a:r>
              <a:rPr lang="en-US" baseline="0" dirty="0"/>
              <a:t> but for him, in this situation, it is an Acceptable Level of Risk</a:t>
            </a:r>
          </a:p>
          <a:p>
            <a:endParaRPr lang="en-US" baseline="0" dirty="0"/>
          </a:p>
          <a:p>
            <a:pPr defTabSz="942181">
              <a:defRPr/>
            </a:pPr>
            <a:r>
              <a:rPr lang="en-US" baseline="0" dirty="0"/>
              <a:t>Acceptable Risk has to be defined by each program and each individual activity like the R- R+ we discussed before </a:t>
            </a:r>
          </a:p>
          <a:p>
            <a:endParaRPr lang="en-US" dirty="0"/>
          </a:p>
          <a:p>
            <a:endParaRPr lang="en-US" dirty="0"/>
          </a:p>
        </p:txBody>
      </p:sp>
      <p:sp>
        <p:nvSpPr>
          <p:cNvPr id="210948" name="Slide Number Placeholder 3"/>
          <p:cNvSpPr>
            <a:spLocks noGrp="1"/>
          </p:cNvSpPr>
          <p:nvPr>
            <p:ph type="sldNum" sz="quarter" idx="5"/>
          </p:nvPr>
        </p:nvSpPr>
        <p:spPr>
          <a:noFill/>
        </p:spPr>
        <p:txBody>
          <a:bodyPr/>
          <a:lstStyle/>
          <a:p>
            <a:fld id="{EC2BAD6A-11A5-41BA-98F8-E7F496A72C09}" type="slidenum">
              <a:rPr lang="en-US" smtClean="0"/>
              <a:pPr/>
              <a:t>44</a:t>
            </a:fld>
            <a:endParaRPr lang="en-US"/>
          </a:p>
        </p:txBody>
      </p:sp>
    </p:spTree>
    <p:extLst>
      <p:ext uri="{BB962C8B-B14F-4D97-AF65-F5344CB8AC3E}">
        <p14:creationId xmlns:p14="http://schemas.microsoft.com/office/powerpoint/2010/main" val="3526743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now we are back at the overview of the model and I think you have a good sense of the dynamic interaction that this model provides. </a:t>
            </a:r>
          </a:p>
          <a:p>
            <a:r>
              <a:rPr lang="en-US" altLang="en-US" dirty="0"/>
              <a:t> </a:t>
            </a:r>
          </a:p>
          <a:p>
            <a:r>
              <a:rPr lang="en-US" altLang="en-US" dirty="0"/>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For example having a hurricane hit your trip is a massive hazard factor made up of a series of conditions (high winds, downed trees, flooding, temperature, etc.)</a:t>
            </a:r>
          </a:p>
          <a:p>
            <a:endParaRPr lang="en-US" altLang="en-US" dirty="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3118A733-9C20-41C5-945C-B0C928CF3700}" type="slidenum">
              <a:rPr kumimoji="0" lang="en-US" altLang="en-US" sz="1200"/>
              <a:pPr eaLnBrk="1" hangingPunct="1">
                <a:spcBef>
                  <a:spcPct val="0"/>
                </a:spcBef>
              </a:pPr>
              <a:t>45</a:t>
            </a:fld>
            <a:endParaRPr kumimoji="0" lang="en-US" altLang="en-US" sz="1200"/>
          </a:p>
        </p:txBody>
      </p:sp>
    </p:spTree>
    <p:extLst>
      <p:ext uri="{BB962C8B-B14F-4D97-AF65-F5344CB8AC3E}">
        <p14:creationId xmlns:p14="http://schemas.microsoft.com/office/powerpoint/2010/main" val="2297659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r>
              <a:rPr lang="en-US" baseline="0" dirty="0"/>
              <a:t>Given our example of Air Temperature, have your group brainstorm what are some Safety Factors they could add in to reduce the Risk Level?</a:t>
            </a:r>
          </a:p>
          <a:p>
            <a:endParaRPr lang="en-US" baseline="0" dirty="0"/>
          </a:p>
          <a:p>
            <a:r>
              <a:rPr lang="en-US" baseline="0" dirty="0"/>
              <a:t>EQUIPMENT</a:t>
            </a:r>
          </a:p>
          <a:p>
            <a:endParaRPr lang="en-US" baseline="0" dirty="0"/>
          </a:p>
          <a:p>
            <a:r>
              <a:rPr lang="en-US" baseline="0" dirty="0"/>
              <a:t>ENVIRONMENT</a:t>
            </a:r>
          </a:p>
          <a:p>
            <a:endParaRPr lang="en-US" baseline="0" dirty="0"/>
          </a:p>
          <a:p>
            <a:r>
              <a:rPr lang="en-US" baseline="0" dirty="0"/>
              <a:t>PEOPLE</a:t>
            </a:r>
          </a:p>
          <a:p>
            <a:endParaRPr lang="en-US" dirty="0"/>
          </a:p>
          <a:p>
            <a:endParaRPr lang="en-US" dirty="0"/>
          </a:p>
        </p:txBody>
      </p:sp>
      <p:sp>
        <p:nvSpPr>
          <p:cNvPr id="210948" name="Slide Number Placeholder 3"/>
          <p:cNvSpPr>
            <a:spLocks noGrp="1"/>
          </p:cNvSpPr>
          <p:nvPr>
            <p:ph type="sldNum" sz="quarter" idx="5"/>
          </p:nvPr>
        </p:nvSpPr>
        <p:spPr>
          <a:noFill/>
        </p:spPr>
        <p:txBody>
          <a:bodyPr/>
          <a:lstStyle/>
          <a:p>
            <a:fld id="{EC2BAD6A-11A5-41BA-98F8-E7F496A72C09}" type="slidenum">
              <a:rPr lang="en-US" smtClean="0"/>
              <a:pPr/>
              <a:t>46</a:t>
            </a:fld>
            <a:endParaRPr lang="en-US"/>
          </a:p>
        </p:txBody>
      </p:sp>
    </p:spTree>
    <p:extLst>
      <p:ext uri="{BB962C8B-B14F-4D97-AF65-F5344CB8AC3E}">
        <p14:creationId xmlns:p14="http://schemas.microsoft.com/office/powerpoint/2010/main" val="647282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 like to reinforce the idea that some hazards can’t be removed and that only by adding Safety Factors in can you reduce the Risk Level. In this example having an environment with bees on the trail and having someone on the trip who is allergic to bees are the things increasing the Risk Level. You can’t remove these things so all you can do is to add Safety Factors on the other side of the equation. Those don’t do anything to remove the Probability. Instead they reduce the potential Severity of the situation if the person gets stung.</a:t>
            </a:r>
          </a:p>
          <a:p>
            <a:endParaRPr lang="en-US" altLang="en-US" dirty="0"/>
          </a:p>
          <a:p>
            <a:r>
              <a:rPr lang="en-US" altLang="en-US" dirty="0"/>
              <a:t>Note: Some programs may not carry medications like Benadryl and Epinephrine or allow their staff to use such things. In that case you should come up with your own example that illustrates this point. Or you can refer people back to the Tom Hanks scenario where the waves and the coral reef were still there.</a:t>
            </a:r>
          </a:p>
          <a:p>
            <a:endParaRPr lang="en-US" altLang="en-US" dirty="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CA4E3F80-90F7-421F-A45E-68F541AFB974}" type="slidenum">
              <a:rPr kumimoji="0" lang="en-US" altLang="en-US" sz="1200"/>
              <a:pPr eaLnBrk="1" hangingPunct="1">
                <a:spcBef>
                  <a:spcPct val="0"/>
                </a:spcBef>
              </a:pPr>
              <a:t>47</a:t>
            </a:fld>
            <a:endParaRPr kumimoji="0" lang="en-US" altLang="en-US" sz="1200"/>
          </a:p>
        </p:txBody>
      </p:sp>
    </p:spTree>
    <p:extLst>
      <p:ext uri="{BB962C8B-B14F-4D97-AF65-F5344CB8AC3E}">
        <p14:creationId xmlns:p14="http://schemas.microsoft.com/office/powerpoint/2010/main" val="15186759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Ask the class what happens when the Risk Level is high and you cannot bring it down to an acceptable level by reducing Hazard Factors or adding Safety Factors. The answer is to bail out. I give a detailed example from my program where leaders have made a good decision by bailing out. They looked at the situation and determined that there was no way to continue without a significant level of risk.</a:t>
            </a:r>
          </a:p>
          <a:p>
            <a:endParaRPr lang="en-US" altLang="en-US"/>
          </a:p>
          <a:p>
            <a:r>
              <a:rPr lang="en-US" altLang="en-US"/>
              <a:t>When you can’t bring the risk down, look at ‘changing the game.’</a:t>
            </a:r>
          </a:p>
          <a:p>
            <a:endParaRPr lang="en-US" altLang="en-US"/>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0F1891F-1FF8-4428-9B9B-89107C127907}" type="slidenum">
              <a:rPr kumimoji="0" lang="en-US" altLang="en-US" sz="1300"/>
              <a:pPr eaLnBrk="1" hangingPunct="1">
                <a:spcBef>
                  <a:spcPct val="0"/>
                </a:spcBef>
              </a:pPr>
              <a:t>48</a:t>
            </a:fld>
            <a:endParaRPr kumimoji="0" lang="en-US" altLang="en-US" sz="1300"/>
          </a:p>
        </p:txBody>
      </p:sp>
    </p:spTree>
    <p:extLst>
      <p:ext uri="{BB962C8B-B14F-4D97-AF65-F5344CB8AC3E}">
        <p14:creationId xmlns:p14="http://schemas.microsoft.com/office/powerpoint/2010/main" val="230488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 now we are back at the overview of the model and I think you have a good sense of the dynamic interaction that this model provides. </a:t>
            </a:r>
          </a:p>
          <a:p>
            <a:r>
              <a:rPr lang="en-US" altLang="en-US"/>
              <a:t> </a:t>
            </a:r>
          </a:p>
          <a:p>
            <a:r>
              <a:rPr lang="en-US" altLang="en-US"/>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For example having a hurricane hit your trip is a massive hazard factor made up of a series of conditions (high winds, downed trees, flooding, temperature, etc.)</a:t>
            </a:r>
          </a:p>
          <a:p>
            <a:endParaRPr lang="en-US" alt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719131" indent="-276589" eaLnBrk="0" hangingPunct="0">
              <a:spcBef>
                <a:spcPct val="30000"/>
              </a:spcBef>
              <a:defRPr kumimoji="1" sz="1100">
                <a:solidFill>
                  <a:schemeClr val="tx1"/>
                </a:solidFill>
                <a:latin typeface="Arial Narrow" panose="020B0606020202030204" pitchFamily="34" charset="0"/>
              </a:defRPr>
            </a:lvl2pPr>
            <a:lvl3pPr marL="1106356" indent="-221272" eaLnBrk="0" hangingPunct="0">
              <a:spcBef>
                <a:spcPct val="30000"/>
              </a:spcBef>
              <a:defRPr kumimoji="1" sz="1100">
                <a:solidFill>
                  <a:schemeClr val="tx1"/>
                </a:solidFill>
                <a:latin typeface="Arial Narrow" panose="020B0606020202030204" pitchFamily="34" charset="0"/>
              </a:defRPr>
            </a:lvl3pPr>
            <a:lvl4pPr marL="1548899" indent="-221272" eaLnBrk="0" hangingPunct="0">
              <a:spcBef>
                <a:spcPct val="30000"/>
              </a:spcBef>
              <a:defRPr kumimoji="1" sz="1100">
                <a:solidFill>
                  <a:schemeClr val="tx1"/>
                </a:solidFill>
                <a:latin typeface="Arial Narrow" panose="020B0606020202030204" pitchFamily="34" charset="0"/>
              </a:defRPr>
            </a:lvl4pPr>
            <a:lvl5pPr marL="1991441" indent="-221272" eaLnBrk="0" hangingPunct="0">
              <a:spcBef>
                <a:spcPct val="30000"/>
              </a:spcBef>
              <a:defRPr kumimoji="1" sz="1100">
                <a:solidFill>
                  <a:schemeClr val="tx1"/>
                </a:solidFill>
                <a:latin typeface="Arial Narrow" panose="020B0606020202030204" pitchFamily="34" charset="0"/>
              </a:defRPr>
            </a:lvl5pPr>
            <a:lvl6pPr marL="2433983" indent="-221272" eaLnBrk="0" fontAlgn="base" hangingPunct="0">
              <a:spcBef>
                <a:spcPct val="30000"/>
              </a:spcBef>
              <a:spcAft>
                <a:spcPct val="0"/>
              </a:spcAft>
              <a:defRPr kumimoji="1" sz="1100">
                <a:solidFill>
                  <a:schemeClr val="tx1"/>
                </a:solidFill>
                <a:latin typeface="Arial Narrow" panose="020B0606020202030204" pitchFamily="34" charset="0"/>
              </a:defRPr>
            </a:lvl6pPr>
            <a:lvl7pPr marL="2876527" indent="-221272" eaLnBrk="0" fontAlgn="base" hangingPunct="0">
              <a:spcBef>
                <a:spcPct val="30000"/>
              </a:spcBef>
              <a:spcAft>
                <a:spcPct val="0"/>
              </a:spcAft>
              <a:defRPr kumimoji="1" sz="1100">
                <a:solidFill>
                  <a:schemeClr val="tx1"/>
                </a:solidFill>
                <a:latin typeface="Arial Narrow" panose="020B0606020202030204" pitchFamily="34" charset="0"/>
              </a:defRPr>
            </a:lvl7pPr>
            <a:lvl8pPr marL="3319069" indent="-221272" eaLnBrk="0" fontAlgn="base" hangingPunct="0">
              <a:spcBef>
                <a:spcPct val="30000"/>
              </a:spcBef>
              <a:spcAft>
                <a:spcPct val="0"/>
              </a:spcAft>
              <a:defRPr kumimoji="1" sz="1100">
                <a:solidFill>
                  <a:schemeClr val="tx1"/>
                </a:solidFill>
                <a:latin typeface="Arial Narrow" panose="020B0606020202030204" pitchFamily="34" charset="0"/>
              </a:defRPr>
            </a:lvl8pPr>
            <a:lvl9pPr marL="3761611" indent="-221272"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3118A733-9C20-41C5-945C-B0C928CF3700}" type="slidenum">
              <a:rPr kumimoji="0" lang="en-US" altLang="en-US" sz="1200"/>
              <a:pPr eaLnBrk="1" hangingPunct="1">
                <a:spcBef>
                  <a:spcPct val="0"/>
                </a:spcBef>
              </a:pPr>
              <a:t>50</a:t>
            </a:fld>
            <a:endParaRPr kumimoji="0" lang="en-US" altLang="en-US" sz="1200"/>
          </a:p>
        </p:txBody>
      </p:sp>
    </p:spTree>
    <p:extLst>
      <p:ext uri="{BB962C8B-B14F-4D97-AF65-F5344CB8AC3E}">
        <p14:creationId xmlns:p14="http://schemas.microsoft.com/office/powerpoint/2010/main" val="2912898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en-US" dirty="0"/>
          </a:p>
        </p:txBody>
      </p:sp>
      <p:sp>
        <p:nvSpPr>
          <p:cNvPr id="242692" name="Slide Number Placeholder 3"/>
          <p:cNvSpPr>
            <a:spLocks noGrp="1"/>
          </p:cNvSpPr>
          <p:nvPr>
            <p:ph type="sldNum" sz="quarter" idx="5"/>
          </p:nvPr>
        </p:nvSpPr>
        <p:spPr>
          <a:noFill/>
        </p:spPr>
        <p:txBody>
          <a:bodyPr/>
          <a:lstStyle/>
          <a:p>
            <a:fld id="{4C033077-72B6-4FC3-8162-019B3FF1B8B0}" type="slidenum">
              <a:rPr lang="en-US" smtClean="0"/>
              <a:pPr/>
              <a:t>51</a:t>
            </a:fld>
            <a:endParaRPr lang="en-US"/>
          </a:p>
        </p:txBody>
      </p:sp>
    </p:spTree>
    <p:extLst>
      <p:ext uri="{BB962C8B-B14F-4D97-AF65-F5344CB8AC3E}">
        <p14:creationId xmlns:p14="http://schemas.microsoft.com/office/powerpoint/2010/main" val="953415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53</a:t>
            </a:fld>
            <a:endParaRPr lang="en-US"/>
          </a:p>
        </p:txBody>
      </p:sp>
    </p:spTree>
    <p:extLst>
      <p:ext uri="{BB962C8B-B14F-4D97-AF65-F5344CB8AC3E}">
        <p14:creationId xmlns:p14="http://schemas.microsoft.com/office/powerpoint/2010/main" val="3597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are some important discussion questions to have the group discuss.</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D90B102E-C74C-4739-8382-38812226C5D8}" type="slidenum">
              <a:rPr kumimoji="0" lang="en-US" altLang="en-US" sz="1300"/>
              <a:pPr eaLnBrk="1" hangingPunct="1">
                <a:spcBef>
                  <a:spcPct val="0"/>
                </a:spcBef>
              </a:pPr>
              <a:t>55</a:t>
            </a:fld>
            <a:endParaRPr kumimoji="0" lang="en-US" altLang="en-US" sz="1300"/>
          </a:p>
        </p:txBody>
      </p:sp>
    </p:spTree>
    <p:extLst>
      <p:ext uri="{BB962C8B-B14F-4D97-AF65-F5344CB8AC3E}">
        <p14:creationId xmlns:p14="http://schemas.microsoft.com/office/powerpoint/2010/main" val="3884799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explores how to implement the RASM model in your program. For each activity (backpacking, rock climbing, etc.) you should</a:t>
            </a:r>
          </a:p>
          <a:p>
            <a:endParaRPr lang="en-US" altLang="en-US"/>
          </a:p>
          <a:p>
            <a:pPr>
              <a:buFontTx/>
              <a:buChar char="•"/>
            </a:pPr>
            <a:r>
              <a:rPr lang="en-US" altLang="en-US"/>
              <a:t>Assess the Hazard Factors</a:t>
            </a:r>
            <a:endParaRPr lang="en-US" altLang="en-US" sz="1600"/>
          </a:p>
          <a:p>
            <a:pPr lvl="1">
              <a:buFontTx/>
              <a:buChar char="•"/>
            </a:pPr>
            <a:r>
              <a:rPr lang="en-US" altLang="en-US"/>
              <a:t>Environmental Hazard Factors</a:t>
            </a:r>
            <a:endParaRPr lang="en-US" altLang="en-US" sz="1600"/>
          </a:p>
          <a:p>
            <a:pPr lvl="1">
              <a:buFontTx/>
              <a:buChar char="•"/>
            </a:pPr>
            <a:r>
              <a:rPr lang="en-US" altLang="en-US"/>
              <a:t>Equipment Hazard Factors</a:t>
            </a:r>
            <a:endParaRPr lang="en-US" altLang="en-US" sz="1600"/>
          </a:p>
          <a:p>
            <a:pPr lvl="1">
              <a:buFontTx/>
              <a:buChar char="•"/>
            </a:pPr>
            <a:r>
              <a:rPr lang="en-US" altLang="en-US"/>
              <a:t>People Hazard Factors</a:t>
            </a:r>
            <a:endParaRPr lang="en-US" altLang="en-US" sz="1600"/>
          </a:p>
          <a:p>
            <a:pPr>
              <a:buFontTx/>
              <a:buChar char="•"/>
            </a:pPr>
            <a:r>
              <a:rPr lang="en-US" altLang="en-US"/>
              <a:t>Assess your Safety Factors to deal with the potential hazards </a:t>
            </a:r>
            <a:endParaRPr lang="en-US" altLang="en-US" sz="1600"/>
          </a:p>
          <a:p>
            <a:pPr lvl="1">
              <a:buFontTx/>
              <a:buChar char="•"/>
            </a:pPr>
            <a:r>
              <a:rPr lang="en-US" altLang="en-US"/>
              <a:t>Environmental Safety Factors</a:t>
            </a:r>
            <a:endParaRPr lang="en-US" altLang="en-US" sz="1600"/>
          </a:p>
          <a:p>
            <a:pPr lvl="1">
              <a:buFontTx/>
              <a:buChar char="•"/>
            </a:pPr>
            <a:r>
              <a:rPr lang="en-US" altLang="en-US"/>
              <a:t>Equipment Safety Factors</a:t>
            </a:r>
            <a:endParaRPr lang="en-US" altLang="en-US" sz="1600"/>
          </a:p>
          <a:p>
            <a:pPr lvl="1">
              <a:buFontTx/>
              <a:buChar char="•"/>
            </a:pPr>
            <a:r>
              <a:rPr lang="en-US" altLang="en-US"/>
              <a:t>People Safety Factors</a:t>
            </a:r>
            <a:endParaRPr lang="en-US" altLang="en-US" sz="1600"/>
          </a:p>
          <a:p>
            <a:pPr>
              <a:buFontTx/>
              <a:buChar char="•"/>
            </a:pPr>
            <a:r>
              <a:rPr lang="en-US" altLang="en-US"/>
              <a:t>Decide if the Risk Level is acceptable</a:t>
            </a:r>
            <a:endParaRPr lang="en-US" altLang="en-US" sz="1600"/>
          </a:p>
          <a:p>
            <a:endParaRPr lang="en-US" altLang="en-US"/>
          </a:p>
          <a:p>
            <a:r>
              <a:rPr lang="en-US" altLang="en-US"/>
              <a:t>Based on your assessment you need to decide if this activity can be done at an acceptable risk level given your program’s resources.</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202557A-265C-48BE-A7E9-CE19B4FE5B7F}" type="slidenum">
              <a:rPr kumimoji="0" lang="en-US" altLang="en-US" sz="1300"/>
              <a:pPr eaLnBrk="1" hangingPunct="1">
                <a:spcBef>
                  <a:spcPct val="0"/>
                </a:spcBef>
              </a:pPr>
              <a:t>57</a:t>
            </a:fld>
            <a:endParaRPr kumimoji="0" lang="en-US" altLang="en-US" sz="1300"/>
          </a:p>
        </p:txBody>
      </p:sp>
    </p:spTree>
    <p:extLst>
      <p:ext uri="{BB962C8B-B14F-4D97-AF65-F5344CB8AC3E}">
        <p14:creationId xmlns:p14="http://schemas.microsoft.com/office/powerpoint/2010/main" val="154670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5</a:t>
            </a:fld>
            <a:endParaRPr lang="en-US"/>
          </a:p>
        </p:txBody>
      </p:sp>
    </p:spTree>
    <p:extLst>
      <p:ext uri="{BB962C8B-B14F-4D97-AF65-F5344CB8AC3E}">
        <p14:creationId xmlns:p14="http://schemas.microsoft.com/office/powerpoint/2010/main" val="34133405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Once you are doing an activity before a trip goes out you need to have field staff run through this same process. </a:t>
            </a:r>
          </a:p>
          <a:p>
            <a:endParaRPr lang="en-US" altLang="en-US"/>
          </a:p>
          <a:p>
            <a:pPr eaLnBrk="1" hangingPunct="1">
              <a:lnSpc>
                <a:spcPct val="90000"/>
              </a:lnSpc>
              <a:buClr>
                <a:schemeClr val="tx1"/>
              </a:buClr>
              <a:buFontTx/>
              <a:buChar char="•"/>
            </a:pPr>
            <a:r>
              <a:rPr lang="en-US" altLang="en-US" sz="2700">
                <a:solidFill>
                  <a:srgbClr val="363636"/>
                </a:solidFill>
              </a:rPr>
              <a:t>Assess/Review the Hazard Factors</a:t>
            </a:r>
          </a:p>
          <a:p>
            <a:pPr lvl="1" eaLnBrk="1" hangingPunct="1">
              <a:lnSpc>
                <a:spcPct val="90000"/>
              </a:lnSpc>
              <a:buClr>
                <a:schemeClr val="tx1"/>
              </a:buClr>
              <a:buFontTx/>
              <a:buChar char="•"/>
            </a:pPr>
            <a:r>
              <a:rPr lang="en-US" altLang="en-US" sz="2500">
                <a:solidFill>
                  <a:srgbClr val="363636"/>
                </a:solidFill>
              </a:rPr>
              <a:t>Environmental Hazard Factors</a:t>
            </a:r>
          </a:p>
          <a:p>
            <a:pPr lvl="1" eaLnBrk="1" hangingPunct="1">
              <a:lnSpc>
                <a:spcPct val="90000"/>
              </a:lnSpc>
              <a:buClr>
                <a:schemeClr val="tx1"/>
              </a:buClr>
              <a:buFontTx/>
              <a:buChar char="•"/>
            </a:pPr>
            <a:r>
              <a:rPr lang="en-US" altLang="en-US" sz="2500">
                <a:solidFill>
                  <a:srgbClr val="363636"/>
                </a:solidFill>
              </a:rPr>
              <a:t>Equipment Hazard Factors</a:t>
            </a:r>
          </a:p>
          <a:p>
            <a:pPr lvl="1" eaLnBrk="1" hangingPunct="1">
              <a:lnSpc>
                <a:spcPct val="90000"/>
              </a:lnSpc>
              <a:buClr>
                <a:schemeClr val="tx1"/>
              </a:buClr>
              <a:buFontTx/>
              <a:buChar char="•"/>
            </a:pPr>
            <a:r>
              <a:rPr lang="en-US" altLang="en-US" sz="2500">
                <a:solidFill>
                  <a:srgbClr val="363636"/>
                </a:solidFill>
              </a:rPr>
              <a:t>People Hazard Factors</a:t>
            </a:r>
          </a:p>
          <a:p>
            <a:pPr eaLnBrk="1" hangingPunct="1">
              <a:lnSpc>
                <a:spcPct val="90000"/>
              </a:lnSpc>
              <a:buFontTx/>
              <a:buChar char="•"/>
            </a:pPr>
            <a:r>
              <a:rPr lang="en-US" altLang="en-US" sz="2500">
                <a:solidFill>
                  <a:srgbClr val="363636"/>
                </a:solidFill>
              </a:rPr>
              <a:t>Prepare an Hazard Briefing for participants</a:t>
            </a:r>
          </a:p>
          <a:p>
            <a:pPr lvl="1" eaLnBrk="1" hangingPunct="1">
              <a:lnSpc>
                <a:spcPct val="90000"/>
              </a:lnSpc>
              <a:buFontTx/>
              <a:buChar char="•"/>
            </a:pPr>
            <a:r>
              <a:rPr lang="en-US" altLang="en-US" sz="2500">
                <a:solidFill>
                  <a:srgbClr val="363636"/>
                </a:solidFill>
              </a:rPr>
              <a:t>What do they need to know to keep themselves safe</a:t>
            </a:r>
          </a:p>
          <a:p>
            <a:pPr eaLnBrk="1" hangingPunct="1">
              <a:lnSpc>
                <a:spcPct val="90000"/>
              </a:lnSpc>
              <a:buClr>
                <a:schemeClr val="tx1"/>
              </a:buClr>
              <a:buFontTx/>
              <a:buChar char="•"/>
            </a:pPr>
            <a:r>
              <a:rPr lang="en-US" altLang="en-US" sz="2700">
                <a:solidFill>
                  <a:srgbClr val="363636"/>
                </a:solidFill>
              </a:rPr>
              <a:t>Assess/Review your Safety Factors to deal with the potential hazards</a:t>
            </a:r>
            <a:r>
              <a:rPr lang="en-US" altLang="en-US" sz="2700">
                <a:solidFill>
                  <a:srgbClr val="000000"/>
                </a:solidFill>
              </a:rPr>
              <a:t> </a:t>
            </a:r>
          </a:p>
          <a:p>
            <a:pPr lvl="1" eaLnBrk="1" hangingPunct="1">
              <a:lnSpc>
                <a:spcPct val="90000"/>
              </a:lnSpc>
              <a:buClr>
                <a:schemeClr val="tx1"/>
              </a:buClr>
              <a:buFontTx/>
              <a:buChar char="•"/>
            </a:pPr>
            <a:r>
              <a:rPr lang="en-US" altLang="en-US" sz="2500">
                <a:solidFill>
                  <a:srgbClr val="363636"/>
                </a:solidFill>
              </a:rPr>
              <a:t>Environmental Safety Factors</a:t>
            </a:r>
          </a:p>
          <a:p>
            <a:pPr lvl="1" eaLnBrk="1" hangingPunct="1">
              <a:lnSpc>
                <a:spcPct val="90000"/>
              </a:lnSpc>
              <a:buClr>
                <a:schemeClr val="tx1"/>
              </a:buClr>
              <a:buFontTx/>
              <a:buChar char="•"/>
            </a:pPr>
            <a:r>
              <a:rPr lang="en-US" altLang="en-US" sz="2500">
                <a:solidFill>
                  <a:srgbClr val="363636"/>
                </a:solidFill>
              </a:rPr>
              <a:t>Equipment Safety Factors</a:t>
            </a:r>
          </a:p>
          <a:p>
            <a:pPr lvl="1" eaLnBrk="1" hangingPunct="1">
              <a:lnSpc>
                <a:spcPct val="90000"/>
              </a:lnSpc>
              <a:buClr>
                <a:schemeClr val="tx1"/>
              </a:buClr>
              <a:buFontTx/>
              <a:buChar char="•"/>
            </a:pPr>
            <a:r>
              <a:rPr lang="en-US" altLang="en-US" sz="2500">
                <a:solidFill>
                  <a:srgbClr val="363636"/>
                </a:solidFill>
              </a:rPr>
              <a:t>People Safety Factors</a:t>
            </a:r>
          </a:p>
          <a:p>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C9760B9A-1C7C-4513-9034-240161D686B6}" type="slidenum">
              <a:rPr kumimoji="0" lang="en-US" altLang="en-US" sz="1300"/>
              <a:pPr eaLnBrk="1" hangingPunct="1">
                <a:spcBef>
                  <a:spcPct val="0"/>
                </a:spcBef>
              </a:pPr>
              <a:t>58</a:t>
            </a:fld>
            <a:endParaRPr kumimoji="0" lang="en-US" altLang="en-US" sz="1300"/>
          </a:p>
        </p:txBody>
      </p:sp>
    </p:spTree>
    <p:extLst>
      <p:ext uri="{BB962C8B-B14F-4D97-AF65-F5344CB8AC3E}">
        <p14:creationId xmlns:p14="http://schemas.microsoft.com/office/powerpoint/2010/main" val="652351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During the trip leaders should use the RASM model to regularly assess the situation for Hazard Factors and for increasing Risk Levels. Using a standard medical model you should “treat” (remove) all the Hazard Factors you can and “treat” (add) all the Safety Factors you can and then reassess the situation. </a:t>
            </a:r>
          </a:p>
          <a:p>
            <a:endParaRPr lang="en-US" altLang="en-US"/>
          </a:p>
          <a:p>
            <a:r>
              <a:rPr lang="en-US" altLang="en-US"/>
              <a:t>I remind people of the Patient Assessment System (PAS) taught in many first aid courses. This is a model that they probably know already and RASM mirrors this approach. Giving them another tool that syncs with logical frameworks they already use helps them remember.</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D9A9F5A5-ED3D-41F1-BDF1-46DE589C723B}" type="slidenum">
              <a:rPr kumimoji="0" lang="en-US" altLang="en-US" sz="1300"/>
              <a:pPr eaLnBrk="1" hangingPunct="1">
                <a:spcBef>
                  <a:spcPct val="0"/>
                </a:spcBef>
              </a:pPr>
              <a:t>59</a:t>
            </a:fld>
            <a:endParaRPr kumimoji="0" lang="en-US" altLang="en-US" sz="1300"/>
          </a:p>
        </p:txBody>
      </p:sp>
    </p:spTree>
    <p:extLst>
      <p:ext uri="{BB962C8B-B14F-4D97-AF65-F5344CB8AC3E}">
        <p14:creationId xmlns:p14="http://schemas.microsoft.com/office/powerpoint/2010/main" val="1629360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Gathering data for both accidents and close calls is essential to get the full picture of potential risk. Remind people about the Accident Iceberg and any examples you gave there.</a:t>
            </a:r>
          </a:p>
          <a:p>
            <a:endParaRPr lang="en-US" altLang="en-US"/>
          </a:p>
          <a:p>
            <a:r>
              <a:rPr lang="en-US" altLang="en-US"/>
              <a:t>Using whatever your program’s format is people should turn in both accident reports and close call reports. This is a time to reinforce with leaders how critical this is to overall risk management. </a:t>
            </a:r>
          </a:p>
          <a:p>
            <a:endParaRPr lang="en-US" altLang="en-US"/>
          </a:p>
          <a:p>
            <a:r>
              <a:rPr lang="en-US" altLang="en-US"/>
              <a:t>Note: People interested in tools for collecting and managing incident data should refer to the International Incident Database Project (www.incidentdatabase.org) </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248CC7F7-A0BB-4D43-8BA8-71C3A3AB5F63}" type="slidenum">
              <a:rPr kumimoji="0" lang="en-US" altLang="en-US" sz="1300"/>
              <a:pPr eaLnBrk="1" hangingPunct="1">
                <a:spcBef>
                  <a:spcPct val="0"/>
                </a:spcBef>
              </a:pPr>
              <a:t>60</a:t>
            </a:fld>
            <a:endParaRPr kumimoji="0" lang="en-US" altLang="en-US" sz="1300"/>
          </a:p>
        </p:txBody>
      </p:sp>
    </p:spTree>
    <p:extLst>
      <p:ext uri="{BB962C8B-B14F-4D97-AF65-F5344CB8AC3E}">
        <p14:creationId xmlns:p14="http://schemas.microsoft.com/office/powerpoint/2010/main" val="24905912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US" dirty="0"/>
          </a:p>
        </p:txBody>
      </p:sp>
      <p:sp>
        <p:nvSpPr>
          <p:cNvPr id="226308" name="Slide Number Placeholder 3"/>
          <p:cNvSpPr>
            <a:spLocks noGrp="1"/>
          </p:cNvSpPr>
          <p:nvPr>
            <p:ph type="sldNum" sz="quarter" idx="5"/>
          </p:nvPr>
        </p:nvSpPr>
        <p:spPr>
          <a:noFill/>
        </p:spPr>
        <p:txBody>
          <a:bodyPr/>
          <a:lstStyle/>
          <a:p>
            <a:fld id="{14C309E8-70B7-4BC1-9D3F-63894A137B66}" type="slidenum">
              <a:rPr lang="en-US" smtClean="0"/>
              <a:pPr/>
              <a:t>61</a:t>
            </a:fld>
            <a:endParaRPr lang="en-US"/>
          </a:p>
        </p:txBody>
      </p:sp>
    </p:spTree>
    <p:extLst>
      <p:ext uri="{BB962C8B-B14F-4D97-AF65-F5344CB8AC3E}">
        <p14:creationId xmlns:p14="http://schemas.microsoft.com/office/powerpoint/2010/main" val="22352974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explores how to implement the RASM model in your program. For each activity (backpacking, rock climbing, etc.) you should</a:t>
            </a:r>
          </a:p>
          <a:p>
            <a:endParaRPr lang="en-US" altLang="en-US" dirty="0"/>
          </a:p>
          <a:p>
            <a:pPr>
              <a:buFontTx/>
              <a:buChar char="•"/>
            </a:pPr>
            <a:r>
              <a:rPr lang="en-US" altLang="en-US" dirty="0"/>
              <a:t>Assess the Hazard Factors</a:t>
            </a:r>
            <a:endParaRPr lang="en-US" altLang="en-US" sz="1600" dirty="0"/>
          </a:p>
          <a:p>
            <a:pPr lvl="1">
              <a:buFontTx/>
              <a:buChar char="•"/>
            </a:pPr>
            <a:r>
              <a:rPr lang="en-US" altLang="en-US" dirty="0"/>
              <a:t>Environmental Hazard Factors</a:t>
            </a:r>
            <a:endParaRPr lang="en-US" altLang="en-US" sz="1600" dirty="0"/>
          </a:p>
          <a:p>
            <a:pPr lvl="1">
              <a:buFontTx/>
              <a:buChar char="•"/>
            </a:pPr>
            <a:r>
              <a:rPr lang="en-US" altLang="en-US" dirty="0"/>
              <a:t>Equipment Hazard Factors</a:t>
            </a:r>
            <a:endParaRPr lang="en-US" altLang="en-US" sz="1600" dirty="0"/>
          </a:p>
          <a:p>
            <a:pPr lvl="1">
              <a:buFontTx/>
              <a:buChar char="•"/>
            </a:pPr>
            <a:r>
              <a:rPr lang="en-US" altLang="en-US" dirty="0"/>
              <a:t>People Hazard Factors</a:t>
            </a:r>
            <a:endParaRPr lang="en-US" altLang="en-US" sz="1600" dirty="0"/>
          </a:p>
          <a:p>
            <a:pPr>
              <a:buFontTx/>
              <a:buChar char="•"/>
            </a:pPr>
            <a:r>
              <a:rPr lang="en-US" altLang="en-US" dirty="0"/>
              <a:t>Assess your Safety Factors to deal with the potential hazards </a:t>
            </a:r>
            <a:endParaRPr lang="en-US" altLang="en-US" sz="1600" dirty="0"/>
          </a:p>
          <a:p>
            <a:pPr lvl="1">
              <a:buFontTx/>
              <a:buChar char="•"/>
            </a:pPr>
            <a:r>
              <a:rPr lang="en-US" altLang="en-US" dirty="0"/>
              <a:t>Environmental Safety Factors</a:t>
            </a:r>
            <a:endParaRPr lang="en-US" altLang="en-US" sz="1600" dirty="0"/>
          </a:p>
          <a:p>
            <a:pPr lvl="1">
              <a:buFontTx/>
              <a:buChar char="•"/>
            </a:pPr>
            <a:r>
              <a:rPr lang="en-US" altLang="en-US" dirty="0"/>
              <a:t>Equipment Safety Factors</a:t>
            </a:r>
            <a:endParaRPr lang="en-US" altLang="en-US" sz="1600" dirty="0"/>
          </a:p>
          <a:p>
            <a:pPr lvl="1">
              <a:buFontTx/>
              <a:buChar char="•"/>
            </a:pPr>
            <a:r>
              <a:rPr lang="en-US" altLang="en-US" dirty="0"/>
              <a:t>People Safety Factors</a:t>
            </a:r>
            <a:endParaRPr lang="en-US" altLang="en-US" sz="1600" dirty="0"/>
          </a:p>
          <a:p>
            <a:pPr>
              <a:buFontTx/>
              <a:buChar char="•"/>
            </a:pPr>
            <a:r>
              <a:rPr lang="en-US" altLang="en-US" dirty="0"/>
              <a:t>Decide if the Risk Level is acceptable</a:t>
            </a:r>
            <a:endParaRPr lang="en-US" altLang="en-US" sz="1600" dirty="0"/>
          </a:p>
          <a:p>
            <a:endParaRPr lang="en-US" altLang="en-US" dirty="0"/>
          </a:p>
          <a:p>
            <a:r>
              <a:rPr lang="en-US" altLang="en-US" dirty="0"/>
              <a:t>Based on your assessment you need to decide if this activity can be done at an acceptable risk level given your program’s resources.</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202557A-265C-48BE-A7E9-CE19B4FE5B7F}" type="slidenum">
              <a:rPr kumimoji="0" lang="en-US" altLang="en-US" sz="1300"/>
              <a:pPr eaLnBrk="1" hangingPunct="1">
                <a:spcBef>
                  <a:spcPct val="0"/>
                </a:spcBef>
              </a:pPr>
              <a:t>62</a:t>
            </a:fld>
            <a:endParaRPr kumimoji="0" lang="en-US" altLang="en-US" sz="1300"/>
          </a:p>
        </p:txBody>
      </p:sp>
    </p:spTree>
    <p:extLst>
      <p:ext uri="{BB962C8B-B14F-4D97-AF65-F5344CB8AC3E}">
        <p14:creationId xmlns:p14="http://schemas.microsoft.com/office/powerpoint/2010/main" val="1374949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fld id="{EB496E52-C4E1-4232-A44D-1DE5B597C597}" type="slidenum">
              <a:rPr lang="en-US" smtClean="0"/>
              <a:pPr/>
              <a:t>63</a:t>
            </a:fld>
            <a:endParaRPr lang="en-US"/>
          </a:p>
        </p:txBody>
      </p:sp>
    </p:spTree>
    <p:extLst>
      <p:ext uri="{BB962C8B-B14F-4D97-AF65-F5344CB8AC3E}">
        <p14:creationId xmlns:p14="http://schemas.microsoft.com/office/powerpoint/2010/main" val="20658774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r>
              <a:rPr lang="en-US" dirty="0"/>
              <a:t>If you see something, say something. This is Bystander Intervention back on campus. If you see something that is a potential hazardous situation and you don’t intervene,</a:t>
            </a:r>
            <a:r>
              <a:rPr lang="en-US" baseline="0" dirty="0"/>
              <a:t> what are you? You are a Hazard Ball (People Hazard). I remind my students that others know that they are outdoor program leaders and know first aid and CPR. If they see you not reacting, they may assume that it’s not a hazardous situation. Leadership is about stepping up even when it’s difficult.</a:t>
            </a:r>
            <a:endParaRPr lang="en-US" dirty="0"/>
          </a:p>
        </p:txBody>
      </p:sp>
      <p:sp>
        <p:nvSpPr>
          <p:cNvPr id="230404" name="Slide Number Placeholder 3"/>
          <p:cNvSpPr>
            <a:spLocks noGrp="1"/>
          </p:cNvSpPr>
          <p:nvPr>
            <p:ph type="sldNum" sz="quarter" idx="5"/>
          </p:nvPr>
        </p:nvSpPr>
        <p:spPr>
          <a:noFill/>
        </p:spPr>
        <p:txBody>
          <a:bodyPr/>
          <a:lstStyle/>
          <a:p>
            <a:fld id="{D93087BF-E849-45F2-BEC2-FF8DFE1B940F}" type="slidenum">
              <a:rPr lang="en-US" smtClean="0"/>
              <a:pPr/>
              <a:t>64</a:t>
            </a:fld>
            <a:endParaRPr lang="en-US"/>
          </a:p>
        </p:txBody>
      </p:sp>
    </p:spTree>
    <p:extLst>
      <p:ext uri="{BB962C8B-B14F-4D97-AF65-F5344CB8AC3E}">
        <p14:creationId xmlns:p14="http://schemas.microsoft.com/office/powerpoint/2010/main" val="20842142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en-US"/>
          </a:p>
        </p:txBody>
      </p:sp>
      <p:sp>
        <p:nvSpPr>
          <p:cNvPr id="242692" name="Slide Number Placeholder 3"/>
          <p:cNvSpPr>
            <a:spLocks noGrp="1"/>
          </p:cNvSpPr>
          <p:nvPr>
            <p:ph type="sldNum" sz="quarter" idx="5"/>
          </p:nvPr>
        </p:nvSpPr>
        <p:spPr>
          <a:noFill/>
        </p:spPr>
        <p:txBody>
          <a:bodyPr/>
          <a:lstStyle/>
          <a:p>
            <a:fld id="{4C033077-72B6-4FC3-8162-019B3FF1B8B0}" type="slidenum">
              <a:rPr lang="en-US" smtClean="0"/>
              <a:pPr/>
              <a:t>65</a:t>
            </a:fld>
            <a:endParaRPr lang="en-US"/>
          </a:p>
        </p:txBody>
      </p:sp>
    </p:spTree>
    <p:extLst>
      <p:ext uri="{BB962C8B-B14F-4D97-AF65-F5344CB8AC3E}">
        <p14:creationId xmlns:p14="http://schemas.microsoft.com/office/powerpoint/2010/main" val="10264023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a:p>
        </p:txBody>
      </p:sp>
      <p:sp>
        <p:nvSpPr>
          <p:cNvPr id="231428" name="Slide Number Placeholder 3"/>
          <p:cNvSpPr>
            <a:spLocks noGrp="1"/>
          </p:cNvSpPr>
          <p:nvPr>
            <p:ph type="sldNum" sz="quarter" idx="5"/>
          </p:nvPr>
        </p:nvSpPr>
        <p:spPr>
          <a:noFill/>
        </p:spPr>
        <p:txBody>
          <a:bodyPr/>
          <a:lstStyle/>
          <a:p>
            <a:fld id="{BD869E9A-9413-4A1D-AFD7-F2226AAC0FD3}" type="slidenum">
              <a:rPr lang="en-US" smtClean="0"/>
              <a:pPr/>
              <a:t>66</a:t>
            </a:fld>
            <a:endParaRPr lang="en-US"/>
          </a:p>
        </p:txBody>
      </p:sp>
    </p:spTree>
    <p:extLst>
      <p:ext uri="{BB962C8B-B14F-4D97-AF65-F5344CB8AC3E}">
        <p14:creationId xmlns:p14="http://schemas.microsoft.com/office/powerpoint/2010/main" val="25881321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a:p>
        </p:txBody>
      </p:sp>
      <p:sp>
        <p:nvSpPr>
          <p:cNvPr id="231428" name="Slide Number Placeholder 3"/>
          <p:cNvSpPr>
            <a:spLocks noGrp="1"/>
          </p:cNvSpPr>
          <p:nvPr>
            <p:ph type="sldNum" sz="quarter" idx="5"/>
          </p:nvPr>
        </p:nvSpPr>
        <p:spPr>
          <a:noFill/>
        </p:spPr>
        <p:txBody>
          <a:bodyPr/>
          <a:lstStyle/>
          <a:p>
            <a:fld id="{BD869E9A-9413-4A1D-AFD7-F2226AAC0FD3}" type="slidenum">
              <a:rPr lang="en-US" smtClean="0"/>
              <a:pPr/>
              <a:t>67</a:t>
            </a:fld>
            <a:endParaRPr lang="en-US"/>
          </a:p>
        </p:txBody>
      </p:sp>
    </p:spTree>
    <p:extLst>
      <p:ext uri="{BB962C8B-B14F-4D97-AF65-F5344CB8AC3E}">
        <p14:creationId xmlns:p14="http://schemas.microsoft.com/office/powerpoint/2010/main" val="309432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B4C1789D-2F86-45FA-B742-88459CA8326C}" type="slidenum">
              <a:rPr kumimoji="0" lang="en-US" altLang="en-US" sz="1300"/>
              <a:pPr eaLnBrk="1" hangingPunct="1">
                <a:spcBef>
                  <a:spcPct val="0"/>
                </a:spcBef>
              </a:pPr>
              <a:t>6</a:t>
            </a:fld>
            <a:endParaRPr kumimoji="0" lang="en-US" altLang="en-US" sz="1300"/>
          </a:p>
        </p:txBody>
      </p:sp>
    </p:spTree>
    <p:extLst>
      <p:ext uri="{BB962C8B-B14F-4D97-AF65-F5344CB8AC3E}">
        <p14:creationId xmlns:p14="http://schemas.microsoft.com/office/powerpoint/2010/main" val="17507152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69</a:t>
            </a:fld>
            <a:endParaRPr lang="en-US"/>
          </a:p>
        </p:txBody>
      </p:sp>
    </p:spTree>
    <p:extLst>
      <p:ext uri="{BB962C8B-B14F-4D97-AF65-F5344CB8AC3E}">
        <p14:creationId xmlns:p14="http://schemas.microsoft.com/office/powerpoint/2010/main" val="4226940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r>
              <a:rPr lang="en-US" dirty="0"/>
              <a:t>Explain</a:t>
            </a:r>
            <a:r>
              <a:rPr lang="en-US" baseline="0" dirty="0"/>
              <a:t> how he has reduced the Hazard Factors</a:t>
            </a:r>
            <a:endParaRPr lang="en-US" dirty="0"/>
          </a:p>
        </p:txBody>
      </p:sp>
      <p:sp>
        <p:nvSpPr>
          <p:cNvPr id="209924" name="Slide Number Placeholder 3"/>
          <p:cNvSpPr>
            <a:spLocks noGrp="1"/>
          </p:cNvSpPr>
          <p:nvPr>
            <p:ph type="sldNum" sz="quarter" idx="5"/>
          </p:nvPr>
        </p:nvSpPr>
        <p:spPr>
          <a:noFill/>
        </p:spPr>
        <p:txBody>
          <a:bodyPr/>
          <a:lstStyle/>
          <a:p>
            <a:fld id="{A6D67C1A-F832-4CA4-B66E-9DDF4D6303F7}" type="slidenum">
              <a:rPr lang="en-US" smtClean="0"/>
              <a:pPr/>
              <a:t>70</a:t>
            </a:fld>
            <a:endParaRPr lang="en-US"/>
          </a:p>
        </p:txBody>
      </p:sp>
    </p:spTree>
    <p:extLst>
      <p:ext uri="{BB962C8B-B14F-4D97-AF65-F5344CB8AC3E}">
        <p14:creationId xmlns:p14="http://schemas.microsoft.com/office/powerpoint/2010/main" val="15384746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71</a:t>
            </a:fld>
            <a:endParaRPr lang="en-US"/>
          </a:p>
        </p:txBody>
      </p:sp>
    </p:spTree>
    <p:extLst>
      <p:ext uri="{BB962C8B-B14F-4D97-AF65-F5344CB8AC3E}">
        <p14:creationId xmlns:p14="http://schemas.microsoft.com/office/powerpoint/2010/main" val="34281893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p:spPr>
        <p:txBody>
          <a:bodyPr/>
          <a:lstStyle/>
          <a:p>
            <a:endParaRPr lang="en-US" dirty="0"/>
          </a:p>
        </p:txBody>
      </p:sp>
      <p:sp>
        <p:nvSpPr>
          <p:cNvPr id="258052" name="Slide Number Placeholder 3"/>
          <p:cNvSpPr>
            <a:spLocks noGrp="1"/>
          </p:cNvSpPr>
          <p:nvPr>
            <p:ph type="sldNum" sz="quarter" idx="5"/>
          </p:nvPr>
        </p:nvSpPr>
        <p:spPr>
          <a:noFill/>
        </p:spPr>
        <p:txBody>
          <a:bodyPr/>
          <a:lstStyle/>
          <a:p>
            <a:fld id="{F3D4096B-F83B-4AB8-896B-65452C92EC58}" type="slidenum">
              <a:rPr lang="en-US" smtClean="0"/>
              <a:pPr/>
              <a:t>72</a:t>
            </a:fld>
            <a:endParaRPr lang="en-US"/>
          </a:p>
        </p:txBody>
      </p:sp>
    </p:spTree>
    <p:extLst>
      <p:ext uri="{BB962C8B-B14F-4D97-AF65-F5344CB8AC3E}">
        <p14:creationId xmlns:p14="http://schemas.microsoft.com/office/powerpoint/2010/main" val="1351617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p:spPr>
        <p:txBody>
          <a:bodyPr/>
          <a:lstStyle/>
          <a:p>
            <a:endParaRPr lang="en-US"/>
          </a:p>
        </p:txBody>
      </p:sp>
      <p:sp>
        <p:nvSpPr>
          <p:cNvPr id="259076" name="Slide Number Placeholder 3"/>
          <p:cNvSpPr>
            <a:spLocks noGrp="1"/>
          </p:cNvSpPr>
          <p:nvPr>
            <p:ph type="sldNum" sz="quarter" idx="5"/>
          </p:nvPr>
        </p:nvSpPr>
        <p:spPr>
          <a:noFill/>
        </p:spPr>
        <p:txBody>
          <a:bodyPr/>
          <a:lstStyle/>
          <a:p>
            <a:fld id="{239BDDDE-4AB4-471F-B9E4-CDD34FD39909}" type="slidenum">
              <a:rPr lang="en-US" smtClean="0"/>
              <a:pPr/>
              <a:t>73</a:t>
            </a:fld>
            <a:endParaRPr lang="en-US"/>
          </a:p>
        </p:txBody>
      </p:sp>
    </p:spTree>
    <p:extLst>
      <p:ext uri="{BB962C8B-B14F-4D97-AF65-F5344CB8AC3E}">
        <p14:creationId xmlns:p14="http://schemas.microsoft.com/office/powerpoint/2010/main" val="24002827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endParaRPr lang="en-US"/>
          </a:p>
        </p:txBody>
      </p:sp>
      <p:sp>
        <p:nvSpPr>
          <p:cNvPr id="260100" name="Slide Number Placeholder 3"/>
          <p:cNvSpPr>
            <a:spLocks noGrp="1"/>
          </p:cNvSpPr>
          <p:nvPr>
            <p:ph type="sldNum" sz="quarter" idx="5"/>
          </p:nvPr>
        </p:nvSpPr>
        <p:spPr>
          <a:noFill/>
        </p:spPr>
        <p:txBody>
          <a:bodyPr/>
          <a:lstStyle/>
          <a:p>
            <a:fld id="{556EEFF8-8756-4B4E-8061-08EC5F3FC6BA}" type="slidenum">
              <a:rPr lang="en-US" smtClean="0"/>
              <a:pPr/>
              <a:t>74</a:t>
            </a:fld>
            <a:endParaRPr lang="en-US"/>
          </a:p>
        </p:txBody>
      </p:sp>
    </p:spTree>
    <p:extLst>
      <p:ext uri="{BB962C8B-B14F-4D97-AF65-F5344CB8AC3E}">
        <p14:creationId xmlns:p14="http://schemas.microsoft.com/office/powerpoint/2010/main" val="1957357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endParaRPr lang="en-US"/>
          </a:p>
        </p:txBody>
      </p:sp>
      <p:sp>
        <p:nvSpPr>
          <p:cNvPr id="260100" name="Slide Number Placeholder 3"/>
          <p:cNvSpPr>
            <a:spLocks noGrp="1"/>
          </p:cNvSpPr>
          <p:nvPr>
            <p:ph type="sldNum" sz="quarter" idx="5"/>
          </p:nvPr>
        </p:nvSpPr>
        <p:spPr>
          <a:noFill/>
        </p:spPr>
        <p:txBody>
          <a:bodyPr/>
          <a:lstStyle/>
          <a:p>
            <a:fld id="{556EEFF8-8756-4B4E-8061-08EC5F3FC6BA}" type="slidenum">
              <a:rPr lang="en-US" smtClean="0"/>
              <a:pPr/>
              <a:t>75</a:t>
            </a:fld>
            <a:endParaRPr lang="en-US"/>
          </a:p>
        </p:txBody>
      </p:sp>
    </p:spTree>
    <p:extLst>
      <p:ext uri="{BB962C8B-B14F-4D97-AF65-F5344CB8AC3E}">
        <p14:creationId xmlns:p14="http://schemas.microsoft.com/office/powerpoint/2010/main" val="5934605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endParaRPr lang="en-US"/>
          </a:p>
        </p:txBody>
      </p:sp>
      <p:sp>
        <p:nvSpPr>
          <p:cNvPr id="261124" name="Slide Number Placeholder 3"/>
          <p:cNvSpPr>
            <a:spLocks noGrp="1"/>
          </p:cNvSpPr>
          <p:nvPr>
            <p:ph type="sldNum" sz="quarter" idx="5"/>
          </p:nvPr>
        </p:nvSpPr>
        <p:spPr>
          <a:noFill/>
        </p:spPr>
        <p:txBody>
          <a:bodyPr/>
          <a:lstStyle/>
          <a:p>
            <a:fld id="{927F1BA7-2A4F-48DF-B759-AAC1D4898530}" type="slidenum">
              <a:rPr lang="en-US" smtClean="0"/>
              <a:pPr/>
              <a:t>76</a:t>
            </a:fld>
            <a:endParaRPr lang="en-US"/>
          </a:p>
        </p:txBody>
      </p:sp>
    </p:spTree>
    <p:extLst>
      <p:ext uri="{BB962C8B-B14F-4D97-AF65-F5344CB8AC3E}">
        <p14:creationId xmlns:p14="http://schemas.microsoft.com/office/powerpoint/2010/main" val="17439356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another example, </a:t>
            </a:r>
          </a:p>
        </p:txBody>
      </p:sp>
      <p:sp>
        <p:nvSpPr>
          <p:cNvPr id="4" name="Slide Number Placeholder 3"/>
          <p:cNvSpPr>
            <a:spLocks noGrp="1"/>
          </p:cNvSpPr>
          <p:nvPr>
            <p:ph type="sldNum" sz="quarter" idx="5"/>
          </p:nvPr>
        </p:nvSpPr>
        <p:spPr/>
        <p:txBody>
          <a:bodyPr/>
          <a:lstStyle/>
          <a:p>
            <a:fld id="{8CF80720-0B2C-473F-8EE9-CBE17D5AF127}" type="slidenum">
              <a:rPr lang="en-US" smtClean="0"/>
              <a:t>77</a:t>
            </a:fld>
            <a:endParaRPr lang="en-US"/>
          </a:p>
        </p:txBody>
      </p:sp>
    </p:spTree>
    <p:extLst>
      <p:ext uri="{BB962C8B-B14F-4D97-AF65-F5344CB8AC3E}">
        <p14:creationId xmlns:p14="http://schemas.microsoft.com/office/powerpoint/2010/main" val="24500522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78</a:t>
            </a:fld>
            <a:endParaRPr lang="en-US"/>
          </a:p>
        </p:txBody>
      </p:sp>
    </p:spTree>
    <p:extLst>
      <p:ext uri="{BB962C8B-B14F-4D97-AF65-F5344CB8AC3E}">
        <p14:creationId xmlns:p14="http://schemas.microsoft.com/office/powerpoint/2010/main" val="118907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65523" indent="-294432" eaLnBrk="0" hangingPunct="0">
              <a:spcBef>
                <a:spcPct val="30000"/>
              </a:spcBef>
              <a:defRPr kumimoji="1" sz="1200">
                <a:solidFill>
                  <a:schemeClr val="tx1"/>
                </a:solidFill>
                <a:latin typeface="Arial Narrow" panose="020B0606020202030204" pitchFamily="34" charset="0"/>
              </a:defRPr>
            </a:lvl2pPr>
            <a:lvl3pPr marL="1177727" indent="-235546" eaLnBrk="0" hangingPunct="0">
              <a:spcBef>
                <a:spcPct val="30000"/>
              </a:spcBef>
              <a:defRPr kumimoji="1" sz="1200">
                <a:solidFill>
                  <a:schemeClr val="tx1"/>
                </a:solidFill>
                <a:latin typeface="Arial Narrow" panose="020B0606020202030204" pitchFamily="34" charset="0"/>
              </a:defRPr>
            </a:lvl3pPr>
            <a:lvl4pPr marL="1648817" indent="-235546" eaLnBrk="0" hangingPunct="0">
              <a:spcBef>
                <a:spcPct val="30000"/>
              </a:spcBef>
              <a:defRPr kumimoji="1" sz="1200">
                <a:solidFill>
                  <a:schemeClr val="tx1"/>
                </a:solidFill>
                <a:latin typeface="Arial Narrow" panose="020B0606020202030204" pitchFamily="34" charset="0"/>
              </a:defRPr>
            </a:lvl4pPr>
            <a:lvl5pPr marL="2119908" indent="-235546" eaLnBrk="0" hangingPunct="0">
              <a:spcBef>
                <a:spcPct val="30000"/>
              </a:spcBef>
              <a:defRPr kumimoji="1" sz="1200">
                <a:solidFill>
                  <a:schemeClr val="tx1"/>
                </a:solidFill>
                <a:latin typeface="Arial Narrow" panose="020B0606020202030204" pitchFamily="34" charset="0"/>
              </a:defRPr>
            </a:lvl5pPr>
            <a:lvl6pPr marL="2590999" indent="-235546" eaLnBrk="0" fontAlgn="base" hangingPunct="0">
              <a:spcBef>
                <a:spcPct val="30000"/>
              </a:spcBef>
              <a:spcAft>
                <a:spcPct val="0"/>
              </a:spcAft>
              <a:defRPr kumimoji="1" sz="1200">
                <a:solidFill>
                  <a:schemeClr val="tx1"/>
                </a:solidFill>
                <a:latin typeface="Arial Narrow" panose="020B0606020202030204" pitchFamily="34" charset="0"/>
              </a:defRPr>
            </a:lvl6pPr>
            <a:lvl7pPr marL="3062089" indent="-235546" eaLnBrk="0" fontAlgn="base" hangingPunct="0">
              <a:spcBef>
                <a:spcPct val="30000"/>
              </a:spcBef>
              <a:spcAft>
                <a:spcPct val="0"/>
              </a:spcAft>
              <a:defRPr kumimoji="1" sz="1200">
                <a:solidFill>
                  <a:schemeClr val="tx1"/>
                </a:solidFill>
                <a:latin typeface="Arial Narrow" panose="020B0606020202030204" pitchFamily="34" charset="0"/>
              </a:defRPr>
            </a:lvl7pPr>
            <a:lvl8pPr marL="3533180" indent="-235546" eaLnBrk="0" fontAlgn="base" hangingPunct="0">
              <a:spcBef>
                <a:spcPct val="30000"/>
              </a:spcBef>
              <a:spcAft>
                <a:spcPct val="0"/>
              </a:spcAft>
              <a:defRPr kumimoji="1" sz="1200">
                <a:solidFill>
                  <a:schemeClr val="tx1"/>
                </a:solidFill>
                <a:latin typeface="Arial Narrow" panose="020B0606020202030204" pitchFamily="34" charset="0"/>
              </a:defRPr>
            </a:lvl8pPr>
            <a:lvl9pPr marL="4004270" indent="-235546"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B4C1789D-2F86-45FA-B742-88459CA8326C}" type="slidenum">
              <a:rPr kumimoji="0" lang="en-US" altLang="en-US" sz="1300"/>
              <a:pPr eaLnBrk="1" hangingPunct="1">
                <a:spcBef>
                  <a:spcPct val="0"/>
                </a:spcBef>
              </a:pPr>
              <a:t>7</a:t>
            </a:fld>
            <a:endParaRPr kumimoji="0" lang="en-US" altLang="en-US" sz="1300"/>
          </a:p>
        </p:txBody>
      </p:sp>
    </p:spTree>
    <p:extLst>
      <p:ext uri="{BB962C8B-B14F-4D97-AF65-F5344CB8AC3E}">
        <p14:creationId xmlns:p14="http://schemas.microsoft.com/office/powerpoint/2010/main" val="12521879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 All Hazards are the Same Size’ – Have the same impact</a:t>
            </a:r>
          </a:p>
          <a:p>
            <a:endParaRPr lang="en-US" altLang="en-US" dirty="0"/>
          </a:p>
          <a:p>
            <a:r>
              <a:rPr lang="en-US" altLang="en-US" dirty="0"/>
              <a:t>Calculating the impact of risk is more than just identifying the particular hazard. It’s also important to recognize that some hazards have more impact than others. One formula that is used for calculating the individual risk is</a:t>
            </a:r>
          </a:p>
          <a:p>
            <a:r>
              <a:rPr lang="en-US" altLang="en-US" dirty="0"/>
              <a:t>RISK = PROBABILITY</a:t>
            </a:r>
            <a:r>
              <a:rPr lang="en-US" altLang="en-US" baseline="0" dirty="0"/>
              <a:t> </a:t>
            </a:r>
            <a:r>
              <a:rPr lang="en-US" altLang="en-US" dirty="0"/>
              <a:t>OF OCCURENCE * SEVERITY OF OUTCOME</a:t>
            </a:r>
          </a:p>
          <a:p>
            <a:endParaRPr lang="en-US" altLang="en-US" dirty="0"/>
          </a:p>
          <a:p>
            <a:r>
              <a:rPr lang="en-US" altLang="en-US" dirty="0"/>
              <a:t> Let’s take the example of High Altitude. There are a number of illnesses associated with High Altitude.</a:t>
            </a:r>
          </a:p>
          <a:p>
            <a:pPr>
              <a:buFontTx/>
              <a:buChar char="•"/>
            </a:pPr>
            <a:r>
              <a:rPr lang="en-US" altLang="en-US" dirty="0"/>
              <a:t>Mild Altitude Sickness</a:t>
            </a:r>
          </a:p>
          <a:p>
            <a:pPr>
              <a:buFontTx/>
              <a:buChar char="•"/>
            </a:pPr>
            <a:r>
              <a:rPr lang="en-US" altLang="en-US" dirty="0"/>
              <a:t>High Altitude Pulmonary Edema (HAPE)</a:t>
            </a:r>
          </a:p>
          <a:p>
            <a:pPr>
              <a:buFontTx/>
              <a:buChar char="•"/>
            </a:pPr>
            <a:r>
              <a:rPr lang="en-US" altLang="en-US" dirty="0"/>
              <a:t>High Altitude Cerebral Edema (HACE) </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2B38820C-8277-4A2E-B37C-B95428D50453}" type="slidenum">
              <a:rPr kumimoji="0" lang="en-US" altLang="en-US" sz="1200"/>
              <a:pPr eaLnBrk="1" hangingPunct="1">
                <a:spcBef>
                  <a:spcPct val="0"/>
                </a:spcBef>
              </a:pPr>
              <a:t>79</a:t>
            </a:fld>
            <a:endParaRPr kumimoji="0" lang="en-US" altLang="en-US" sz="1200"/>
          </a:p>
        </p:txBody>
      </p:sp>
    </p:spTree>
    <p:extLst>
      <p:ext uri="{BB962C8B-B14F-4D97-AF65-F5344CB8AC3E}">
        <p14:creationId xmlns:p14="http://schemas.microsoft.com/office/powerpoint/2010/main" val="32620570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see what the impact of this particular Hazard Factor will be at 10,000 feet (3,048 meters). </a:t>
            </a:r>
          </a:p>
          <a:p>
            <a:endParaRPr lang="en-US" altLang="en-US" dirty="0"/>
          </a:p>
          <a:p>
            <a:r>
              <a:rPr lang="en-US" altLang="en-US" dirty="0"/>
              <a:t>At 10,000 feet the Probability of Mild Altitude Sickness is moderate but the Severity at this altitude is low so we’ll give it a total value of </a:t>
            </a:r>
          </a:p>
          <a:p>
            <a:r>
              <a:rPr lang="en-US" altLang="en-US" dirty="0"/>
              <a:t>Probability Moderate (5) * Severity Low (1) = Low Risk (5) - GREEN</a:t>
            </a:r>
          </a:p>
          <a:p>
            <a:endParaRPr lang="en-US" altLang="en-US" dirty="0"/>
          </a:p>
          <a:p>
            <a:r>
              <a:rPr lang="en-US" altLang="en-US" dirty="0"/>
              <a:t>High Altitude Pulmonary Edema (HAPE) is</a:t>
            </a:r>
            <a:br>
              <a:rPr lang="en-US" altLang="en-US" dirty="0"/>
            </a:br>
            <a:r>
              <a:rPr lang="en-US" altLang="en-US" dirty="0"/>
              <a:t>Probability Low (1) * Severity High (9) = Low Risk (9) - YELLOW</a:t>
            </a:r>
          </a:p>
          <a:p>
            <a:endParaRPr lang="en-US" altLang="en-US" dirty="0"/>
          </a:p>
          <a:p>
            <a:r>
              <a:rPr lang="en-US" altLang="en-US" dirty="0"/>
              <a:t>High Altitude Cerebral Edema (HACE) is</a:t>
            </a:r>
            <a:br>
              <a:rPr lang="en-US" altLang="en-US" dirty="0"/>
            </a:br>
            <a:r>
              <a:rPr lang="en-US" altLang="en-US" dirty="0"/>
              <a:t>Probability Low (1) * Severity High (9) = Low Risk (9) - YELLOW</a:t>
            </a:r>
          </a:p>
          <a:p>
            <a:endParaRPr lang="en-US" altLang="en-US" dirty="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4DAF8D6D-4364-462C-B34F-1A72DCF29352}" type="slidenum">
              <a:rPr kumimoji="0" lang="en-US" altLang="en-US" sz="1200"/>
              <a:pPr eaLnBrk="1" hangingPunct="1">
                <a:spcBef>
                  <a:spcPct val="0"/>
                </a:spcBef>
              </a:pPr>
              <a:t>80</a:t>
            </a:fld>
            <a:endParaRPr kumimoji="0" lang="en-US" altLang="en-US" sz="1200"/>
          </a:p>
        </p:txBody>
      </p:sp>
    </p:spTree>
    <p:extLst>
      <p:ext uri="{BB962C8B-B14F-4D97-AF65-F5344CB8AC3E}">
        <p14:creationId xmlns:p14="http://schemas.microsoft.com/office/powerpoint/2010/main" val="22012468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At high altitudes the Probability of these illnesses is fairly high and the Severity is high. If we assign some numbers to these we get a Risk Level of 12, a very large ‘ball.’</a:t>
            </a:r>
          </a:p>
          <a:p>
            <a:endParaRPr lang="en-US" altLang="en-US" dirty="0"/>
          </a:p>
          <a:p>
            <a:r>
              <a:rPr lang="en-US" altLang="en-US" dirty="0"/>
              <a:t>At 18,000 feet the occurrence of </a:t>
            </a:r>
          </a:p>
          <a:p>
            <a:r>
              <a:rPr lang="en-US" altLang="en-US" dirty="0"/>
              <a:t>Mild Altitude Sickness is </a:t>
            </a:r>
          </a:p>
          <a:p>
            <a:r>
              <a:rPr lang="en-US" altLang="en-US" dirty="0"/>
              <a:t>Probability High (9) * Severity Low (1) = Moderate Risk (9) - YELLOW</a:t>
            </a:r>
          </a:p>
          <a:p>
            <a:endParaRPr lang="en-US" altLang="en-US" dirty="0"/>
          </a:p>
          <a:p>
            <a:r>
              <a:rPr lang="en-US" altLang="en-US" dirty="0"/>
              <a:t>High Altitude Pulmonary Edema (HAPE) is</a:t>
            </a:r>
          </a:p>
          <a:p>
            <a:r>
              <a:rPr lang="en-US" altLang="en-US" dirty="0"/>
              <a:t>Probability Moderate (5) * Severity High (8) = High Risk (40) - RED</a:t>
            </a:r>
          </a:p>
          <a:p>
            <a:endParaRPr lang="en-US" altLang="en-US" dirty="0"/>
          </a:p>
          <a:p>
            <a:r>
              <a:rPr lang="en-US" altLang="en-US" dirty="0"/>
              <a:t>High Altitude Cerebral Edema (HACE) is</a:t>
            </a:r>
          </a:p>
          <a:p>
            <a:r>
              <a:rPr lang="en-US" altLang="en-US" dirty="0"/>
              <a:t>Probability Moderate (5) * Severity High (9) = Low Risk (45) - RED</a:t>
            </a:r>
          </a:p>
          <a:p>
            <a:endParaRPr lang="en-US" altLang="en-US" dirty="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E2910C2F-3079-4FF4-A159-D2146CC9DA6C}" type="slidenum">
              <a:rPr kumimoji="0" lang="en-US" altLang="en-US" sz="1200"/>
              <a:pPr eaLnBrk="1" hangingPunct="1">
                <a:spcBef>
                  <a:spcPct val="0"/>
                </a:spcBef>
              </a:pPr>
              <a:t>81</a:t>
            </a:fld>
            <a:endParaRPr kumimoji="0" lang="en-US" altLang="en-US" sz="1200"/>
          </a:p>
        </p:txBody>
      </p:sp>
    </p:spTree>
    <p:extLst>
      <p:ext uri="{BB962C8B-B14F-4D97-AF65-F5344CB8AC3E}">
        <p14:creationId xmlns:p14="http://schemas.microsoft.com/office/powerpoint/2010/main" val="40805737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let's take a look at the overall risk assessment and safety management model in the following graphic. What you see here can be thought of as a simple balance scale. If we look on the left side we see a series of hazard factors that fall into three categories: Environmental Hazards, Equipment Hazards, and People Hazards. In the center we see risk levels. As Hazard Factors accumulate on the left-hand side of balance scale, here shown as adding balls into the cylinders, the piston in the Risk Level cylinder will go up. Increasing the risk level doesn’t mean that you are going to have an accident, just that the potential for having an accident is increasing.</a:t>
            </a:r>
          </a:p>
          <a:p>
            <a:endParaRPr lang="en-US" altLang="en-US" dirty="0"/>
          </a:p>
          <a:p>
            <a:r>
              <a:rPr lang="en-US" altLang="en-US" dirty="0"/>
              <a:t>This is a place to remind people of the Risk Formula:</a:t>
            </a:r>
          </a:p>
          <a:p>
            <a:endParaRPr lang="en-US" altLang="en-US" dirty="0"/>
          </a:p>
          <a:p>
            <a:r>
              <a:rPr lang="en-US" altLang="en-US" dirty="0"/>
              <a:t>Probability * Severity = Risk Level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82</a:t>
            </a:fld>
            <a:endParaRPr kumimoji="0" lang="en-US" altLang="en-US" sz="1200"/>
          </a:p>
        </p:txBody>
      </p:sp>
    </p:spTree>
    <p:extLst>
      <p:ext uri="{BB962C8B-B14F-4D97-AF65-F5344CB8AC3E}">
        <p14:creationId xmlns:p14="http://schemas.microsoft.com/office/powerpoint/2010/main" val="33208373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let's take a look at the overall risk assessment and safety management model in the following graphic. What you see here can be thought of as a simple balance scale. If we look on the left side we see a series of hazard factors that fall into three categories: Environmental Hazards, Equipment Hazards, and People Hazards. In the center we see risk levels. As Hazard Factors accumulate on the left-hand side of balance scale, here shown as adding balls into the cylinders, the piston in the Risk Level cylinder will go up. Increasing the risk level doesn’t mean that you are going to have an accident, just that the potential for having an accident is increasing.</a:t>
            </a:r>
          </a:p>
          <a:p>
            <a:endParaRPr lang="en-US" altLang="en-US" dirty="0"/>
          </a:p>
          <a:p>
            <a:r>
              <a:rPr lang="en-US" altLang="en-US" dirty="0"/>
              <a:t>This is a place to remind people of the Risk Formula:</a:t>
            </a:r>
          </a:p>
          <a:p>
            <a:endParaRPr lang="en-US" altLang="en-US" dirty="0"/>
          </a:p>
          <a:p>
            <a:r>
              <a:rPr lang="en-US" altLang="en-US" dirty="0"/>
              <a:t>Probability * Severity = Risk Level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83</a:t>
            </a:fld>
            <a:endParaRPr kumimoji="0" lang="en-US" altLang="en-US" sz="1200"/>
          </a:p>
        </p:txBody>
      </p:sp>
    </p:spTree>
    <p:extLst>
      <p:ext uri="{BB962C8B-B14F-4D97-AF65-F5344CB8AC3E}">
        <p14:creationId xmlns:p14="http://schemas.microsoft.com/office/powerpoint/2010/main" val="18263978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way to remove the Altitude Hazard (except to bail out and don’t go). So the only option to reduce the Risk Level is to bring a Safety Ball. In this case a Gamow Bag. Explain what a Gamow bag does.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https://en.wikipedia.org/wiki/Portable_hyperbaric_bag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3BE1DC23-9721-4E23-946C-967486DDDE8C}" type="slidenum">
              <a:rPr lang="en-US" smtClean="0"/>
              <a:pPr>
                <a:defRPr/>
              </a:pPr>
              <a:t>84</a:t>
            </a:fld>
            <a:endParaRPr lang="en-US"/>
          </a:p>
        </p:txBody>
      </p:sp>
    </p:spTree>
    <p:extLst>
      <p:ext uri="{BB962C8B-B14F-4D97-AF65-F5344CB8AC3E}">
        <p14:creationId xmlns:p14="http://schemas.microsoft.com/office/powerpoint/2010/main" val="39198387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 All Balls are the Same Size’</a:t>
            </a:r>
          </a:p>
          <a:p>
            <a:endParaRPr lang="en-US" altLang="en-US" dirty="0"/>
          </a:p>
          <a:p>
            <a:r>
              <a:rPr lang="en-US" altLang="en-US" dirty="0"/>
              <a:t>Just like Hazard Balls the impact of Safety Balls is different in different situations. Here is an example of a Safety Ball—River Rescue Training. It can be used to help deal with a boat being pinned against a rock and to deal with foot entrapment—a potentially life threatening situation (river rescue training is for a lot more but we’ll keep it simple for this presentation).</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62E227B-B943-4D74-A598-9920EDD07E79}" type="slidenum">
              <a:rPr kumimoji="0" lang="en-US" altLang="en-US" sz="1300"/>
              <a:pPr eaLnBrk="1" hangingPunct="1">
                <a:spcBef>
                  <a:spcPct val="0"/>
                </a:spcBef>
              </a:pPr>
              <a:t>85</a:t>
            </a:fld>
            <a:endParaRPr kumimoji="0" lang="en-US" altLang="en-US" sz="1300"/>
          </a:p>
        </p:txBody>
      </p:sp>
    </p:spTree>
    <p:extLst>
      <p:ext uri="{BB962C8B-B14F-4D97-AF65-F5344CB8AC3E}">
        <p14:creationId xmlns:p14="http://schemas.microsoft.com/office/powerpoint/2010/main" val="19084016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imagine we are paddling on a small river with very little current. The chances for a canoe to get pinned by the current are quite low and similarly the chance for a foot entrapment are low. Therefore these ‘hazard balls’ are quite small. As a result the need for river rescue training is greatly reduced. In this case the impact the Safety Ball would have is actually small. Once again these numbers are arbitrary and exist just to illustrate the point.</a:t>
            </a:r>
          </a:p>
          <a:p>
            <a:endParaRPr lang="en-US" altLang="en-US" dirty="0"/>
          </a:p>
          <a:p>
            <a:endParaRPr lang="en-US" altLang="en-US" dirty="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F026727B-AEB0-4F42-B3C5-0770D0C24BE2}" type="slidenum">
              <a:rPr kumimoji="0" lang="en-US" altLang="en-US" sz="1300"/>
              <a:pPr eaLnBrk="1" hangingPunct="1">
                <a:spcBef>
                  <a:spcPct val="0"/>
                </a:spcBef>
              </a:pPr>
              <a:t>86</a:t>
            </a:fld>
            <a:endParaRPr kumimoji="0" lang="en-US" altLang="en-US" sz="1300"/>
          </a:p>
        </p:txBody>
      </p:sp>
    </p:spTree>
    <p:extLst>
      <p:ext uri="{BB962C8B-B14F-4D97-AF65-F5344CB8AC3E}">
        <p14:creationId xmlns:p14="http://schemas.microsoft.com/office/powerpoint/2010/main" val="6566322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On a Class III Whitewater river the risks of boat pinning or foot entrapment increase significantly. So River Rescue Training is a much more significant Safety Factor in reducing the Risk Level. What this means is that it is important to understand the impact a particular Safety Factor will have and determine which will get you the most ‘bang for the buck.’</a:t>
            </a:r>
          </a:p>
          <a:p>
            <a:endParaRPr lang="en-US" altLang="en-US" dirty="0"/>
          </a:p>
          <a:p>
            <a:endParaRPr lang="en-US" altLang="en-US" dirty="0"/>
          </a:p>
          <a:p>
            <a:endParaRPr lang="en-US" altLang="en-US" dirty="0"/>
          </a:p>
          <a:p>
            <a:endParaRPr lang="en-US" altLang="en-US" dirty="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777A00D3-1493-4A83-B27D-A9001D0140AE}" type="slidenum">
              <a:rPr kumimoji="0" lang="en-US" altLang="en-US" sz="1300"/>
              <a:pPr eaLnBrk="1" hangingPunct="1">
                <a:spcBef>
                  <a:spcPct val="0"/>
                </a:spcBef>
              </a:pPr>
              <a:t>87</a:t>
            </a:fld>
            <a:endParaRPr kumimoji="0" lang="en-US" altLang="en-US" sz="1300"/>
          </a:p>
        </p:txBody>
      </p:sp>
    </p:spTree>
    <p:extLst>
      <p:ext uri="{BB962C8B-B14F-4D97-AF65-F5344CB8AC3E}">
        <p14:creationId xmlns:p14="http://schemas.microsoft.com/office/powerpoint/2010/main" val="9307142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I consciously use numbers rather than Roman numerals since that might confuse people who don’t know the standard river rating system]</a:t>
            </a:r>
          </a:p>
          <a:p>
            <a:pPr>
              <a:defRPr/>
            </a:pPr>
            <a:endParaRPr lang="en-US" dirty="0"/>
          </a:p>
          <a:p>
            <a:pPr>
              <a:defRPr/>
            </a:pPr>
            <a:r>
              <a:rPr lang="en-US" dirty="0"/>
              <a:t>Let's take a look at a real world example. Many people are familiar with the rating system for the difficulty of whitewater rapids. It starts at Class 1 which is basic moving flat water goes to Class 2 which is minor rapids requiring some maneuvering, up to Class 3 more difficult rapids and all the way up to Class 6 which is considered risk of life for a team of experts. In this table we can equate the whitewater class level with an arbitrary risk scale in this case one to six. When paddling on a Class 1 river there are some basic safety factors that are in place: a basic paddling knowledge of the river and checking river conditions, teaching paddling skills, everyone wearing a PFD, etc. These are things that we do in </a:t>
            </a:r>
            <a:r>
              <a:rPr lang="en-US" b="1" dirty="0"/>
              <a:t>any situation </a:t>
            </a:r>
            <a:r>
              <a:rPr lang="en-US" dirty="0"/>
              <a:t>when we are on the water. </a:t>
            </a:r>
          </a:p>
          <a:p>
            <a:pPr>
              <a:defRPr/>
            </a:pPr>
            <a:r>
              <a:rPr lang="en-US" dirty="0"/>
              <a:t> </a:t>
            </a:r>
          </a:p>
          <a:p>
            <a:pPr>
              <a:defRPr/>
            </a:pPr>
            <a:r>
              <a:rPr lang="en-US" dirty="0"/>
              <a:t>When we go to a Class 2 the section of river we add additional safety protocols. We are still using all of the protocols that we established for Class 1 and in addition, for example, we might have lead and sweep boats or use the buddy system, and have basic river rescue equipment and training like a throw bag. In the Class 1 situation these safety factors might not be considered necessary. So it's not the case that we suddenly add every possible safety factor into the equation at the very beginning. We evaluate the risk levels and hazards and add safety factors in as we feel they're needed. That’s where leader judgment comes in (we hinted at this earlier).</a:t>
            </a:r>
          </a:p>
          <a:p>
            <a:pPr>
              <a:defRPr/>
            </a:pPr>
            <a:endParaRPr lang="en-US" dirty="0"/>
          </a:p>
          <a:p>
            <a:pPr>
              <a:defRPr/>
            </a:pPr>
            <a:r>
              <a:rPr lang="en-US" dirty="0"/>
              <a:t>So now let's take a look at Class 3 whitewater. In this situation on top of the other protocols that we already are using we add some additional ones. We may scout each rapid from the boats before running them. Instructors are required to have river rescue training. </a:t>
            </a:r>
          </a:p>
          <a:p>
            <a:pPr>
              <a:defRPr/>
            </a:pPr>
            <a:endParaRPr lang="en-US" dirty="0"/>
          </a:p>
          <a:p>
            <a:pPr>
              <a:defRPr/>
            </a:pPr>
            <a:r>
              <a:rPr lang="en-US" dirty="0"/>
              <a:t>Another thing we can do is to set a program protocol that says we don’t do anything harder than Class 3 whitewater. That helps keep the level of risk from continuing to go up. It doesn’t mean there is no risk at Class 3, quite the contrary, but the risk level is certainly less than in Class 4.</a:t>
            </a:r>
          </a:p>
          <a:p>
            <a:pPr>
              <a:defRPr/>
            </a:pPr>
            <a:endParaRPr lang="en-US" dirty="0"/>
          </a:p>
          <a:p>
            <a:pPr>
              <a:defRPr/>
            </a:pPr>
            <a:r>
              <a:rPr lang="en-US" dirty="0"/>
              <a:t>In addition to this in Class 4 we stop and scout each rapid from shore. We may set the safety boat somewhere along the rapid in case anyone flips. For Class 5 rapids we actively screen the paddlers who are going, we may scout everything from shore, and we may set throw lines along the most difficult sections of the rapid or those with the most serious consequences if there is a swim. Finally, in a Class 6 situation in addition to everything else that we've been doing before we also have an established decision-making plan, agreed upon by all group members ahead of time, about how to decide whether the group and individuals are to run a particular drop.</a:t>
            </a:r>
          </a:p>
          <a:p>
            <a:pPr>
              <a:defRPr/>
            </a:pPr>
            <a:r>
              <a:rPr lang="en-US" dirty="0"/>
              <a:t> </a:t>
            </a:r>
          </a:p>
          <a:p>
            <a:pPr>
              <a:defRPr/>
            </a:pPr>
            <a:r>
              <a:rPr lang="en-US" dirty="0"/>
              <a:t>So this is a great example of how changing risk levels relate to changing safety levels. You can see that the whole system is dynamic: we have hazard factors changing risk levels, and safety factors changing risk levels.</a:t>
            </a:r>
          </a:p>
          <a:p>
            <a:pPr>
              <a:defRPr/>
            </a:pPr>
            <a:endParaRPr lang="en-US" dirty="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A31851D9-5C12-40A6-AFFB-41FF9B618E0C}" type="slidenum">
              <a:rPr kumimoji="0" lang="en-US" altLang="en-US" sz="1300"/>
              <a:pPr eaLnBrk="1" hangingPunct="1">
                <a:spcBef>
                  <a:spcPct val="0"/>
                </a:spcBef>
              </a:pPr>
              <a:t>88</a:t>
            </a:fld>
            <a:endParaRPr kumimoji="0" lang="en-US" altLang="en-US" sz="1300"/>
          </a:p>
        </p:txBody>
      </p:sp>
    </p:spTree>
    <p:extLst>
      <p:ext uri="{BB962C8B-B14F-4D97-AF65-F5344CB8AC3E}">
        <p14:creationId xmlns:p14="http://schemas.microsoft.com/office/powerpoint/2010/main" val="3330156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8CF80720-0B2C-473F-8EE9-CBE17D5AF127}" type="slidenum">
              <a:rPr lang="en-US" smtClean="0"/>
              <a:t>8</a:t>
            </a:fld>
            <a:endParaRPr lang="en-US"/>
          </a:p>
        </p:txBody>
      </p:sp>
    </p:spTree>
    <p:extLst>
      <p:ext uri="{BB962C8B-B14F-4D97-AF65-F5344CB8AC3E}">
        <p14:creationId xmlns:p14="http://schemas.microsoft.com/office/powerpoint/2010/main" val="16918354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some additional examples of Environmental Hazards.</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AE53F14-A998-4A61-AA71-F6A5BAC87141}" type="slidenum">
              <a:rPr kumimoji="0" lang="en-US" altLang="en-US" sz="1300"/>
              <a:pPr eaLnBrk="1" hangingPunct="1">
                <a:spcBef>
                  <a:spcPct val="0"/>
                </a:spcBef>
              </a:pPr>
              <a:t>89</a:t>
            </a:fld>
            <a:endParaRPr kumimoji="0" lang="en-US" altLang="en-US" sz="1300"/>
          </a:p>
        </p:txBody>
      </p:sp>
    </p:spTree>
    <p:extLst>
      <p:ext uri="{BB962C8B-B14F-4D97-AF65-F5344CB8AC3E}">
        <p14:creationId xmlns:p14="http://schemas.microsoft.com/office/powerpoint/2010/main" val="36434208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some additional examples of Environmental Hazards. Driving is the most dangerous activities that groups engage in. Roads are also dangerous since they bring cars into close contact with people (ex. Road crossings). In like to remind people that driving is a lot like whitewater kayaking. Not all roads are the same to drive, some are much more hazardous than others. To import the Whitewater River Classification as a metaphor, a long straight road, with good visibility, a shoulder on a dry day might be considered a Class 1 road in terms of general risk level. A windy mountain road in wet or snowy conditions, with decreased visibility or at night could be a Class 5 driving situation. Just like you wouldn’t put someone who is only a Class 2 kayaker in a Class 5 rapid you shouldn’t put a Class 2 driver into a Class 5 driving situation. This factor often gets ignored because people treat driving as a ‘universal skill.’ It’s not.</a:t>
            </a:r>
          </a:p>
          <a:p>
            <a:endParaRPr lang="en-US" altLang="en-US"/>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F6166BAF-452E-48F6-9E04-5299F80A928D}" type="slidenum">
              <a:rPr kumimoji="0" lang="en-US" altLang="en-US" sz="1300"/>
              <a:pPr eaLnBrk="1" hangingPunct="1">
                <a:spcBef>
                  <a:spcPct val="0"/>
                </a:spcBef>
              </a:pPr>
              <a:t>90</a:t>
            </a:fld>
            <a:endParaRPr kumimoji="0" lang="en-US" altLang="en-US" sz="1300"/>
          </a:p>
        </p:txBody>
      </p:sp>
    </p:spTree>
    <p:extLst>
      <p:ext uri="{BB962C8B-B14F-4D97-AF65-F5344CB8AC3E}">
        <p14:creationId xmlns:p14="http://schemas.microsoft.com/office/powerpoint/2010/main" val="14936795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some additional examples of Equipment Hazards. </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9545FE3D-56AC-4B2C-B360-ED291856AAC8}" type="slidenum">
              <a:rPr kumimoji="0" lang="en-US" altLang="en-US" sz="1300"/>
              <a:pPr eaLnBrk="1" hangingPunct="1">
                <a:spcBef>
                  <a:spcPct val="0"/>
                </a:spcBef>
              </a:pPr>
              <a:t>91</a:t>
            </a:fld>
            <a:endParaRPr kumimoji="0" lang="en-US" altLang="en-US" sz="1300"/>
          </a:p>
        </p:txBody>
      </p:sp>
    </p:spTree>
    <p:extLst>
      <p:ext uri="{BB962C8B-B14F-4D97-AF65-F5344CB8AC3E}">
        <p14:creationId xmlns:p14="http://schemas.microsoft.com/office/powerpoint/2010/main" val="38432713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some additional examples of People Hazards that apply to everyone. </a:t>
            </a:r>
          </a:p>
          <a:p>
            <a:endParaRPr lang="en-US" altLang="en-US"/>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2DEFCE6E-B8D9-4C38-B0E3-A6D7A24AE568}" type="slidenum">
              <a:rPr kumimoji="0" lang="en-US" altLang="en-US" sz="1300"/>
              <a:pPr eaLnBrk="1" hangingPunct="1">
                <a:spcBef>
                  <a:spcPct val="0"/>
                </a:spcBef>
              </a:pPr>
              <a:t>92</a:t>
            </a:fld>
            <a:endParaRPr kumimoji="0" lang="en-US" altLang="en-US" sz="1300"/>
          </a:p>
        </p:txBody>
      </p:sp>
    </p:spTree>
    <p:extLst>
      <p:ext uri="{BB962C8B-B14F-4D97-AF65-F5344CB8AC3E}">
        <p14:creationId xmlns:p14="http://schemas.microsoft.com/office/powerpoint/2010/main" val="30339195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some additional examples of People Hazards that apply to participants. </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0142B5F9-4F1D-469D-A33D-388E35722096}" type="slidenum">
              <a:rPr kumimoji="0" lang="en-US" altLang="en-US" sz="1300"/>
              <a:pPr eaLnBrk="1" hangingPunct="1">
                <a:spcBef>
                  <a:spcPct val="0"/>
                </a:spcBef>
              </a:pPr>
              <a:t>93</a:t>
            </a:fld>
            <a:endParaRPr kumimoji="0" lang="en-US" altLang="en-US" sz="1300"/>
          </a:p>
        </p:txBody>
      </p:sp>
    </p:spTree>
    <p:extLst>
      <p:ext uri="{BB962C8B-B14F-4D97-AF65-F5344CB8AC3E}">
        <p14:creationId xmlns:p14="http://schemas.microsoft.com/office/powerpoint/2010/main" val="30676351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some additional examples of People Hazards that apply to leaders. </a:t>
            </a:r>
          </a:p>
          <a:p>
            <a:endParaRPr lang="en-US" altLang="en-US"/>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8E9E1FF-22C6-41C5-A0D8-1840503FE2FF}" type="slidenum">
              <a:rPr kumimoji="0" lang="en-US" altLang="en-US" sz="1300"/>
              <a:pPr eaLnBrk="1" hangingPunct="1">
                <a:spcBef>
                  <a:spcPct val="0"/>
                </a:spcBef>
              </a:pPr>
              <a:t>94</a:t>
            </a:fld>
            <a:endParaRPr kumimoji="0" lang="en-US" altLang="en-US" sz="1300"/>
          </a:p>
        </p:txBody>
      </p:sp>
    </p:spTree>
    <p:extLst>
      <p:ext uri="{BB962C8B-B14F-4D97-AF65-F5344CB8AC3E}">
        <p14:creationId xmlns:p14="http://schemas.microsoft.com/office/powerpoint/2010/main" val="19050393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These some additional examples of People Hazards that apply to the entire group. </a:t>
            </a:r>
          </a:p>
          <a:p>
            <a:endParaRPr lang="en-US" altLang="en-US" dirty="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33A1A6A6-313D-405B-B460-17697491FF47}" type="slidenum">
              <a:rPr kumimoji="0" lang="en-US" altLang="en-US" sz="1300"/>
              <a:pPr eaLnBrk="1" hangingPunct="1">
                <a:spcBef>
                  <a:spcPct val="0"/>
                </a:spcBef>
              </a:pPr>
              <a:t>95</a:t>
            </a:fld>
            <a:endParaRPr kumimoji="0" lang="en-US" altLang="en-US" sz="1300"/>
          </a:p>
        </p:txBody>
      </p:sp>
    </p:spTree>
    <p:extLst>
      <p:ext uri="{BB962C8B-B14F-4D97-AF65-F5344CB8AC3E}">
        <p14:creationId xmlns:p14="http://schemas.microsoft.com/office/powerpoint/2010/main" val="18613079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shows a sample form that can be used by staff to assess potential risk before going on a trip and looking to see what Hazard Factors may be present and what Safety Factors may be implemented.</a:t>
            </a:r>
          </a:p>
          <a:p>
            <a:endParaRPr lang="en-US" altLang="en-US"/>
          </a:p>
          <a:p>
            <a:r>
              <a:rPr lang="en-US" altLang="en-US"/>
              <a:t>I ask if anyone has ever been hiking in the desert. If so I ask if anyone knows what you do in the morning before putting your boots on. Shake them out to make sure there are no scorpions inside. We don’t operate in the southwest so this is something that our leaders don’t need to know about. But going to a new area, activity, location, etc. means researching that area and understanding the potential hazards and knowing how you may have to respond.</a:t>
            </a:r>
          </a:p>
          <a:p>
            <a:endParaRPr lang="en-US" altLang="en-US"/>
          </a:p>
          <a:p>
            <a:r>
              <a:rPr lang="en-US" altLang="en-US"/>
              <a:t>You can brainstorm or discuss other examples. (I also use summer afternoon thunderstorms in the Rocky Mountains and the need to plan a route to be down off high ridges and summits early. Other examples are glacier climbing early in the day before the sun melts things and rock fall increases.)</a:t>
            </a:r>
          </a:p>
          <a:p>
            <a:endParaRPr lang="en-US" altLang="en-US"/>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03817FEE-B7A4-44E4-B8A8-E70D1B2176E6}" type="slidenum">
              <a:rPr kumimoji="0" lang="en-US" altLang="en-US" sz="1300"/>
              <a:pPr eaLnBrk="1" hangingPunct="1">
                <a:spcBef>
                  <a:spcPct val="0"/>
                </a:spcBef>
              </a:pPr>
              <a:t>96</a:t>
            </a:fld>
            <a:endParaRPr kumimoji="0" lang="en-US" altLang="en-US" sz="1300"/>
          </a:p>
        </p:txBody>
      </p:sp>
    </p:spTree>
    <p:extLst>
      <p:ext uri="{BB962C8B-B14F-4D97-AF65-F5344CB8AC3E}">
        <p14:creationId xmlns:p14="http://schemas.microsoft.com/office/powerpoint/2010/main" val="39764150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r>
              <a:rPr lang="en-US" dirty="0"/>
              <a:t>SAMPLE GRAPHIC TO BUILD YOUR OWN EXAMPLE</a:t>
            </a:r>
          </a:p>
        </p:txBody>
      </p:sp>
      <p:sp>
        <p:nvSpPr>
          <p:cNvPr id="209924" name="Slide Number Placeholder 3"/>
          <p:cNvSpPr>
            <a:spLocks noGrp="1"/>
          </p:cNvSpPr>
          <p:nvPr>
            <p:ph type="sldNum" sz="quarter" idx="5"/>
          </p:nvPr>
        </p:nvSpPr>
        <p:spPr>
          <a:noFill/>
        </p:spPr>
        <p:txBody>
          <a:bodyPr/>
          <a:lstStyle/>
          <a:p>
            <a:fld id="{A6D67C1A-F832-4CA4-B66E-9DDF4D6303F7}" type="slidenum">
              <a:rPr lang="en-US" smtClean="0"/>
              <a:pPr/>
              <a:t>97</a:t>
            </a:fld>
            <a:endParaRPr lang="en-US"/>
          </a:p>
        </p:txBody>
      </p:sp>
    </p:spTree>
    <p:extLst>
      <p:ext uri="{BB962C8B-B14F-4D97-AF65-F5344CB8AC3E}">
        <p14:creationId xmlns:p14="http://schemas.microsoft.com/office/powerpoint/2010/main" val="35536057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r>
              <a:rPr lang="en-US" dirty="0"/>
              <a:t>SAMPLE GRAPHIC TO BUILD YOUR OWN EXAMPLE</a:t>
            </a:r>
          </a:p>
          <a:p>
            <a:endParaRPr lang="en-US" dirty="0"/>
          </a:p>
        </p:txBody>
      </p:sp>
      <p:sp>
        <p:nvSpPr>
          <p:cNvPr id="210948" name="Slide Number Placeholder 3"/>
          <p:cNvSpPr>
            <a:spLocks noGrp="1"/>
          </p:cNvSpPr>
          <p:nvPr>
            <p:ph type="sldNum" sz="quarter" idx="5"/>
          </p:nvPr>
        </p:nvSpPr>
        <p:spPr>
          <a:noFill/>
        </p:spPr>
        <p:txBody>
          <a:bodyPr/>
          <a:lstStyle/>
          <a:p>
            <a:fld id="{EC2BAD6A-11A5-41BA-98F8-E7F496A72C09}" type="slidenum">
              <a:rPr lang="en-US" smtClean="0"/>
              <a:pPr/>
              <a:t>98</a:t>
            </a:fld>
            <a:endParaRPr lang="en-US"/>
          </a:p>
        </p:txBody>
      </p:sp>
    </p:spTree>
    <p:extLst>
      <p:ext uri="{BB962C8B-B14F-4D97-AF65-F5344CB8AC3E}">
        <p14:creationId xmlns:p14="http://schemas.microsoft.com/office/powerpoint/2010/main" val="1956078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9</a:t>
            </a:fld>
            <a:endParaRPr lang="en-US"/>
          </a:p>
        </p:txBody>
      </p:sp>
    </p:spTree>
    <p:extLst>
      <p:ext uri="{BB962C8B-B14F-4D97-AF65-F5344CB8AC3E}">
        <p14:creationId xmlns:p14="http://schemas.microsoft.com/office/powerpoint/2010/main" val="252022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3/31/2019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3/31/2019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3/31/2019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3/31/2019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3/31/2019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3/31/2019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3/31/2019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3/31/2019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3/31/2019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incidentanalytix.com/" TargetMode="External"/><Relationship Id="rId4" Type="http://schemas.openxmlformats.org/officeDocument/2006/relationships/hyperlink" Target="http://www.outdoored.co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amjmed.com/article/S0002-9343(16)31206-2/fulltext"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youtube.com/watch?v=k9VoI9O-Vb4"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www.youtube.com/watch?v=dT4PenDwiPo" TargetMode="External"/><Relationship Id="rId5" Type="http://schemas.openxmlformats.org/officeDocument/2006/relationships/hyperlink" Target="https://www.youtube.com/watch?v=Yh_UN3RuoN8&amp;has_verified=1" TargetMode="External"/><Relationship Id="rId4" Type="http://schemas.openxmlformats.org/officeDocument/2006/relationships/hyperlink" Target="https://www.youtube.com/watch?v=dR-wA4SmbO4"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2127"/>
            <a:ext cx="11010900" cy="2906997"/>
          </a:xfrm>
        </p:spPr>
        <p:txBody>
          <a:bodyPr>
            <a:normAutofit/>
          </a:bodyPr>
          <a:lstStyle/>
          <a:p>
            <a:pPr algn="ctr"/>
            <a:r>
              <a:rPr lang="en-US" sz="8000" dirty="0"/>
              <a:t>Risk Assessment &amp; </a:t>
            </a:r>
            <a:br>
              <a:rPr lang="en-US" sz="8000" dirty="0"/>
            </a:br>
            <a:r>
              <a:rPr lang="en-US" sz="8000" dirty="0"/>
              <a:t>Safety Management (RASM)</a:t>
            </a:r>
          </a:p>
        </p:txBody>
      </p:sp>
      <p:sp>
        <p:nvSpPr>
          <p:cNvPr id="3" name="Subtitle 2"/>
          <p:cNvSpPr>
            <a:spLocks noGrp="1"/>
          </p:cNvSpPr>
          <p:nvPr>
            <p:ph type="subTitle" idx="1"/>
          </p:nvPr>
        </p:nvSpPr>
        <p:spPr>
          <a:xfrm>
            <a:off x="501343" y="4784988"/>
            <a:ext cx="11109705" cy="754025"/>
          </a:xfrm>
        </p:spPr>
        <p:txBody>
          <a:bodyPr>
            <a:noAutofit/>
          </a:bodyPr>
          <a:lstStyle/>
          <a:p>
            <a:pPr algn="ctr"/>
            <a:r>
              <a:rPr lang="en-US" sz="3600" b="1" dirty="0">
                <a:solidFill>
                  <a:srgbClr val="FF9900"/>
                </a:solidFill>
              </a:rPr>
              <a:t>Managing Program Safety through Active Leadership</a:t>
            </a:r>
          </a:p>
        </p:txBody>
      </p:sp>
      <p:sp>
        <p:nvSpPr>
          <p:cNvPr id="4" name="Text Box 5"/>
          <p:cNvSpPr txBox="1">
            <a:spLocks noChangeArrowheads="1"/>
          </p:cNvSpPr>
          <p:nvPr/>
        </p:nvSpPr>
        <p:spPr bwMode="auto">
          <a:xfrm>
            <a:off x="240919" y="6370863"/>
            <a:ext cx="3962400" cy="369887"/>
          </a:xfrm>
          <a:prstGeom prst="rect">
            <a:avLst/>
          </a:prstGeom>
          <a:noFill/>
          <a:ln w="9525">
            <a:noFill/>
            <a:miter lim="800000"/>
            <a:headEnd/>
            <a:tailEnd/>
          </a:ln>
        </p:spPr>
        <p:txBody>
          <a:bodyPr>
            <a:spAutoFit/>
          </a:bodyPr>
          <a:lstStyle/>
          <a:p>
            <a:pPr>
              <a:spcBef>
                <a:spcPct val="50000"/>
              </a:spcBef>
            </a:pPr>
            <a:r>
              <a:rPr lang="en-US" b="1" dirty="0">
                <a:solidFill>
                  <a:schemeClr val="tx1">
                    <a:lumMod val="95000"/>
                  </a:schemeClr>
                </a:solidFill>
                <a:latin typeface="Arial Narrow" pitchFamily="34" charset="0"/>
                <a:cs typeface="Arial" pitchFamily="34" charset="0"/>
              </a:rPr>
              <a:t>Copyright © Rick Curtis 2019</a:t>
            </a:r>
          </a:p>
        </p:txBody>
      </p:sp>
      <p:sp>
        <p:nvSpPr>
          <p:cNvPr id="5" name="Text Box 4"/>
          <p:cNvSpPr txBox="1">
            <a:spLocks noChangeArrowheads="1"/>
          </p:cNvSpPr>
          <p:nvPr/>
        </p:nvSpPr>
        <p:spPr bwMode="auto">
          <a:xfrm>
            <a:off x="6115050" y="5912870"/>
            <a:ext cx="6019800" cy="915987"/>
          </a:xfrm>
          <a:prstGeom prst="rect">
            <a:avLst/>
          </a:prstGeom>
          <a:noFill/>
          <a:ln w="9525">
            <a:noFill/>
            <a:miter lim="800000"/>
            <a:headEnd/>
            <a:tailEnd/>
          </a:ln>
        </p:spPr>
        <p:txBody>
          <a:bodyPr>
            <a:spAutoFit/>
          </a:bodyPr>
          <a:lstStyle/>
          <a:p>
            <a:pPr algn="r">
              <a:spcBef>
                <a:spcPct val="50000"/>
              </a:spcBef>
            </a:pPr>
            <a:r>
              <a:rPr lang="en-US" b="1" dirty="0">
                <a:solidFill>
                  <a:schemeClr val="tx1">
                    <a:lumMod val="95000"/>
                  </a:schemeClr>
                </a:solidFill>
                <a:latin typeface="Arial Narrow" pitchFamily="34" charset="0"/>
              </a:rPr>
              <a:t>Rick Curtis</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www.OutdoorEd.com </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www.IncidentAnalytix.com</a:t>
            </a:r>
          </a:p>
        </p:txBody>
      </p:sp>
    </p:spTree>
    <p:extLst>
      <p:ext uri="{BB962C8B-B14F-4D97-AF65-F5344CB8AC3E}">
        <p14:creationId xmlns:p14="http://schemas.microsoft.com/office/powerpoint/2010/main" val="119076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Learning Objectives</a:t>
            </a:r>
          </a:p>
        </p:txBody>
      </p:sp>
      <p:sp>
        <p:nvSpPr>
          <p:cNvPr id="3" name="Content Placeholder 2"/>
          <p:cNvSpPr>
            <a:spLocks noGrp="1"/>
          </p:cNvSpPr>
          <p:nvPr>
            <p:ph idx="1"/>
          </p:nvPr>
        </p:nvSpPr>
        <p:spPr/>
        <p:txBody>
          <a:bodyPr>
            <a:normAutofit lnSpcReduction="10000"/>
          </a:bodyPr>
          <a:lstStyle/>
          <a:p>
            <a:pPr>
              <a:defRPr/>
            </a:pPr>
            <a:r>
              <a:rPr lang="en-US" sz="3200" dirty="0"/>
              <a:t>Provide you with a complete training module for your staff</a:t>
            </a:r>
          </a:p>
          <a:p>
            <a:pPr>
              <a:defRPr/>
            </a:pPr>
            <a:r>
              <a:rPr lang="en-US" sz="3200" dirty="0"/>
              <a:t>Identify the principal causal factors in accidents/near misses</a:t>
            </a:r>
          </a:p>
          <a:p>
            <a:pPr>
              <a:defRPr/>
            </a:pPr>
            <a:r>
              <a:rPr lang="en-US" sz="3200" dirty="0"/>
              <a:t>Explore a model for managing risk that incorporates the principal causal factors</a:t>
            </a:r>
          </a:p>
          <a:p>
            <a:pPr>
              <a:defRPr/>
            </a:pPr>
            <a:r>
              <a:rPr lang="en-US" sz="3200" dirty="0"/>
              <a:t>Identify methods for assessing and managing risk before an event</a:t>
            </a:r>
          </a:p>
          <a:p>
            <a:pPr>
              <a:defRPr/>
            </a:pPr>
            <a:r>
              <a:rPr lang="en-US" sz="3200" dirty="0"/>
              <a:t>Identify methods for evaluating risk and mitigating it in the field</a:t>
            </a:r>
          </a:p>
          <a:p>
            <a:pPr>
              <a:defRPr/>
            </a:pPr>
            <a:endParaRPr lang="en-US" sz="3200" dirty="0"/>
          </a:p>
        </p:txBody>
      </p:sp>
    </p:spTree>
    <p:extLst>
      <p:ext uri="{BB962C8B-B14F-4D97-AF65-F5344CB8AC3E}">
        <p14:creationId xmlns:p14="http://schemas.microsoft.com/office/powerpoint/2010/main" val="346206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F919-0B2D-4C54-8C78-7072AEF6A60A}"/>
              </a:ext>
            </a:extLst>
          </p:cNvPr>
          <p:cNvSpPr>
            <a:spLocks noGrp="1"/>
          </p:cNvSpPr>
          <p:nvPr>
            <p:ph type="title"/>
          </p:nvPr>
        </p:nvSpPr>
        <p:spPr/>
        <p:txBody>
          <a:bodyPr/>
          <a:lstStyle/>
          <a:p>
            <a:r>
              <a:rPr lang="en-US" dirty="0"/>
              <a:t>What is an Incident?</a:t>
            </a:r>
          </a:p>
        </p:txBody>
      </p:sp>
      <p:sp>
        <p:nvSpPr>
          <p:cNvPr id="3" name="Content Placeholder 2">
            <a:extLst>
              <a:ext uri="{FF2B5EF4-FFF2-40B4-BE49-F238E27FC236}">
                <a16:creationId xmlns:a16="http://schemas.microsoft.com/office/drawing/2014/main" id="{D71BDC13-A9A0-433A-A22D-37D20DDCC29F}"/>
              </a:ext>
            </a:extLst>
          </p:cNvPr>
          <p:cNvSpPr>
            <a:spLocks noGrp="1"/>
          </p:cNvSpPr>
          <p:nvPr>
            <p:ph idx="1"/>
          </p:nvPr>
        </p:nvSpPr>
        <p:spPr/>
        <p:txBody>
          <a:bodyPr>
            <a:normAutofit/>
          </a:bodyPr>
          <a:lstStyle/>
          <a:p>
            <a:r>
              <a:rPr lang="en-US" sz="4400" dirty="0"/>
              <a:t>Event with some negative outcome</a:t>
            </a:r>
          </a:p>
          <a:p>
            <a:r>
              <a:rPr lang="en-US" sz="4400" dirty="0"/>
              <a:t>Close Call/Near Miss</a:t>
            </a:r>
          </a:p>
        </p:txBody>
      </p:sp>
    </p:spTree>
    <p:extLst>
      <p:ext uri="{BB962C8B-B14F-4D97-AF65-F5344CB8AC3E}">
        <p14:creationId xmlns:p14="http://schemas.microsoft.com/office/powerpoint/2010/main" val="180407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427E-15A8-422A-BB59-C863EA92E5D0}"/>
              </a:ext>
            </a:extLst>
          </p:cNvPr>
          <p:cNvSpPr>
            <a:spLocks noGrp="1"/>
          </p:cNvSpPr>
          <p:nvPr>
            <p:ph type="title"/>
          </p:nvPr>
        </p:nvSpPr>
        <p:spPr/>
        <p:txBody>
          <a:bodyPr/>
          <a:lstStyle/>
          <a:p>
            <a:r>
              <a:rPr lang="en-US" dirty="0"/>
              <a:t>Types of Incidents</a:t>
            </a:r>
          </a:p>
        </p:txBody>
      </p:sp>
      <p:sp>
        <p:nvSpPr>
          <p:cNvPr id="3" name="Content Placeholder 2">
            <a:extLst>
              <a:ext uri="{FF2B5EF4-FFF2-40B4-BE49-F238E27FC236}">
                <a16:creationId xmlns:a16="http://schemas.microsoft.com/office/drawing/2014/main" id="{2A3FCFF2-BDA0-4405-8317-BDF8ACFAF499}"/>
              </a:ext>
            </a:extLst>
          </p:cNvPr>
          <p:cNvSpPr>
            <a:spLocks noGrp="1"/>
          </p:cNvSpPr>
          <p:nvPr>
            <p:ph idx="1"/>
          </p:nvPr>
        </p:nvSpPr>
        <p:spPr/>
        <p:txBody>
          <a:bodyPr>
            <a:normAutofit lnSpcReduction="10000"/>
          </a:bodyPr>
          <a:lstStyle/>
          <a:p>
            <a:r>
              <a:rPr lang="en-US" dirty="0"/>
              <a:t>Injury</a:t>
            </a:r>
          </a:p>
          <a:p>
            <a:r>
              <a:rPr lang="en-US" dirty="0"/>
              <a:t>Illness</a:t>
            </a:r>
          </a:p>
          <a:p>
            <a:r>
              <a:rPr lang="en-US" dirty="0"/>
              <a:t>Motivational/Behavioral</a:t>
            </a:r>
          </a:p>
          <a:p>
            <a:r>
              <a:rPr lang="en-US" dirty="0"/>
              <a:t>Psychological</a:t>
            </a:r>
          </a:p>
          <a:p>
            <a:r>
              <a:rPr lang="en-US" dirty="0"/>
              <a:t>Bias</a:t>
            </a:r>
          </a:p>
          <a:p>
            <a:r>
              <a:rPr lang="en-US" dirty="0"/>
              <a:t>Crime</a:t>
            </a:r>
          </a:p>
          <a:p>
            <a:r>
              <a:rPr lang="en-US" dirty="0"/>
              <a:t>Harassment</a:t>
            </a:r>
          </a:p>
          <a:p>
            <a:r>
              <a:rPr lang="en-US" dirty="0"/>
              <a:t>Inappropriate/Criminal Sexual Contact</a:t>
            </a:r>
          </a:p>
          <a:p>
            <a:r>
              <a:rPr lang="en-US" dirty="0"/>
              <a:t>Property Damage</a:t>
            </a:r>
          </a:p>
        </p:txBody>
      </p:sp>
    </p:spTree>
    <p:extLst>
      <p:ext uri="{BB962C8B-B14F-4D97-AF65-F5344CB8AC3E}">
        <p14:creationId xmlns:p14="http://schemas.microsoft.com/office/powerpoint/2010/main" val="3308673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a:t>Defining Risk/Reward</a:t>
            </a:r>
          </a:p>
        </p:txBody>
      </p:sp>
      <p:sp>
        <p:nvSpPr>
          <p:cNvPr id="167939" name="Rectangle 3"/>
          <p:cNvSpPr>
            <a:spLocks noGrp="1" noChangeArrowheads="1"/>
          </p:cNvSpPr>
          <p:nvPr>
            <p:ph type="body" idx="1"/>
          </p:nvPr>
        </p:nvSpPr>
        <p:spPr/>
        <p:txBody>
          <a:bodyPr>
            <a:normAutofit/>
          </a:bodyPr>
          <a:lstStyle/>
          <a:p>
            <a:pPr eaLnBrk="1" hangingPunct="1">
              <a:defRPr/>
            </a:pPr>
            <a:r>
              <a:rPr lang="en-US" sz="3600" dirty="0">
                <a:solidFill>
                  <a:srgbClr val="FF0000"/>
                </a:solidFill>
              </a:rPr>
              <a:t>-R</a:t>
            </a:r>
            <a:r>
              <a:rPr lang="en-US" sz="3600" dirty="0"/>
              <a:t>: Negative R (Risk) is the potential for loss, injury, illness</a:t>
            </a:r>
          </a:p>
          <a:p>
            <a:pPr eaLnBrk="1" hangingPunct="1">
              <a:defRPr/>
            </a:pPr>
            <a:r>
              <a:rPr lang="en-US" sz="3600" dirty="0">
                <a:solidFill>
                  <a:srgbClr val="00B050"/>
                </a:solidFill>
              </a:rPr>
              <a:t>+R</a:t>
            </a:r>
            <a:r>
              <a:rPr lang="en-US" sz="3600" dirty="0"/>
              <a:t>: Positive R (Reward) is the potential for gain, growth, development</a:t>
            </a:r>
          </a:p>
        </p:txBody>
      </p:sp>
    </p:spTree>
    <p:extLst>
      <p:ext uri="{BB962C8B-B14F-4D97-AF65-F5344CB8AC3E}">
        <p14:creationId xmlns:p14="http://schemas.microsoft.com/office/powerpoint/2010/main" val="2051629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2000"/>
                                        <p:tgtEl>
                                          <p:spTgt spid="167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fade">
                                      <p:cBhvr>
                                        <p:cTn id="12" dur="2000"/>
                                        <p:tgtEl>
                                          <p:spTgt spid="167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FD7B-EF79-44AC-8440-38DDA80F8501}"/>
              </a:ext>
            </a:extLst>
          </p:cNvPr>
          <p:cNvSpPr>
            <a:spLocks noGrp="1"/>
          </p:cNvSpPr>
          <p:nvPr>
            <p:ph type="title"/>
          </p:nvPr>
        </p:nvSpPr>
        <p:spPr/>
        <p:txBody>
          <a:bodyPr/>
          <a:lstStyle/>
          <a:p>
            <a:r>
              <a:rPr lang="en-US" dirty="0"/>
              <a:t>Balancing Risk/Reward</a:t>
            </a:r>
          </a:p>
        </p:txBody>
      </p:sp>
      <p:sp>
        <p:nvSpPr>
          <p:cNvPr id="3" name="Content Placeholder 2">
            <a:extLst>
              <a:ext uri="{FF2B5EF4-FFF2-40B4-BE49-F238E27FC236}">
                <a16:creationId xmlns:a16="http://schemas.microsoft.com/office/drawing/2014/main" id="{D02B7A16-82F6-461A-A845-B692B31C3E88}"/>
              </a:ext>
            </a:extLst>
          </p:cNvPr>
          <p:cNvSpPr>
            <a:spLocks noGrp="1"/>
          </p:cNvSpPr>
          <p:nvPr>
            <p:ph idx="1"/>
          </p:nvPr>
        </p:nvSpPr>
        <p:spPr/>
        <p:txBody>
          <a:bodyPr/>
          <a:lstStyle/>
          <a:p>
            <a:endParaRPr lang="en-US" dirty="0"/>
          </a:p>
        </p:txBody>
      </p:sp>
      <p:pic>
        <p:nvPicPr>
          <p:cNvPr id="3074" name="Picture 2" descr="https://www.riskope.com/wp-content/uploads/2014/08/Depositphotos_21848941_xs.jpg">
            <a:extLst>
              <a:ext uri="{FF2B5EF4-FFF2-40B4-BE49-F238E27FC236}">
                <a16:creationId xmlns:a16="http://schemas.microsoft.com/office/drawing/2014/main" id="{8714E1E9-9C88-4881-B4FE-62738A67B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914" y="1811532"/>
            <a:ext cx="4340271" cy="436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41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Risk is…</a:t>
            </a:r>
          </a:p>
        </p:txBody>
      </p:sp>
      <p:sp>
        <p:nvSpPr>
          <p:cNvPr id="168963" name="Rectangle 3"/>
          <p:cNvSpPr>
            <a:spLocks noGrp="1" noChangeArrowheads="1"/>
          </p:cNvSpPr>
          <p:nvPr>
            <p:ph type="body" idx="1"/>
          </p:nvPr>
        </p:nvSpPr>
        <p:spPr/>
        <p:txBody>
          <a:bodyPr>
            <a:normAutofit/>
          </a:bodyPr>
          <a:lstStyle/>
          <a:p>
            <a:pPr eaLnBrk="1" hangingPunct="1">
              <a:defRPr/>
            </a:pPr>
            <a:r>
              <a:rPr lang="en-US" sz="3600" b="1" dirty="0"/>
              <a:t>Inherent:</a:t>
            </a:r>
            <a:r>
              <a:rPr lang="en-US" sz="3600" dirty="0"/>
              <a:t> </a:t>
            </a:r>
            <a:r>
              <a:rPr lang="en-US" sz="3600" dirty="0">
                <a:solidFill>
                  <a:srgbClr val="FF0000"/>
                </a:solidFill>
              </a:rPr>
              <a:t>-R</a:t>
            </a:r>
            <a:r>
              <a:rPr lang="en-US" sz="3600" dirty="0"/>
              <a:t> exists in our activities</a:t>
            </a:r>
          </a:p>
          <a:p>
            <a:pPr eaLnBrk="1" hangingPunct="1">
              <a:defRPr/>
            </a:pPr>
            <a:r>
              <a:rPr lang="en-US" sz="3600" b="1" dirty="0"/>
              <a:t>Expected:</a:t>
            </a:r>
            <a:r>
              <a:rPr lang="en-US" sz="3600" dirty="0"/>
              <a:t> </a:t>
            </a:r>
            <a:r>
              <a:rPr lang="en-US" sz="3600" dirty="0">
                <a:solidFill>
                  <a:srgbClr val="FF0000"/>
                </a:solidFill>
              </a:rPr>
              <a:t>-R</a:t>
            </a:r>
            <a:r>
              <a:rPr lang="en-US" sz="3600" dirty="0"/>
              <a:t> can occur at any time</a:t>
            </a:r>
          </a:p>
          <a:p>
            <a:pPr eaLnBrk="1" hangingPunct="1">
              <a:defRPr/>
            </a:pPr>
            <a:r>
              <a:rPr lang="en-US" sz="3600" b="1" dirty="0"/>
              <a:t>Integral:</a:t>
            </a:r>
            <a:r>
              <a:rPr lang="en-US" sz="3600" dirty="0"/>
              <a:t> </a:t>
            </a:r>
            <a:r>
              <a:rPr lang="en-US" sz="3600" dirty="0">
                <a:solidFill>
                  <a:srgbClr val="FF0000"/>
                </a:solidFill>
              </a:rPr>
              <a:t>-R</a:t>
            </a:r>
            <a:r>
              <a:rPr lang="en-US" sz="3600" dirty="0"/>
              <a:t> and </a:t>
            </a:r>
            <a:r>
              <a:rPr lang="en-US" sz="3600" dirty="0">
                <a:solidFill>
                  <a:srgbClr val="00B050"/>
                </a:solidFill>
              </a:rPr>
              <a:t>+R </a:t>
            </a:r>
            <a:r>
              <a:rPr lang="en-US" sz="3600" dirty="0"/>
              <a:t>are essential parts of our programs</a:t>
            </a:r>
          </a:p>
          <a:p>
            <a:pPr>
              <a:defRPr/>
            </a:pPr>
            <a:r>
              <a:rPr lang="en-US" sz="3600" dirty="0"/>
              <a:t>Determine the appropriate level of </a:t>
            </a:r>
            <a:r>
              <a:rPr lang="en-US" sz="3600" dirty="0">
                <a:solidFill>
                  <a:srgbClr val="FF0000"/>
                </a:solidFill>
              </a:rPr>
              <a:t>–R </a:t>
            </a:r>
            <a:r>
              <a:rPr lang="en-US" sz="3600" dirty="0"/>
              <a:t>for your  program</a:t>
            </a:r>
          </a:p>
        </p:txBody>
      </p:sp>
    </p:spTree>
    <p:extLst>
      <p:ext uri="{BB962C8B-B14F-4D97-AF65-F5344CB8AC3E}">
        <p14:creationId xmlns:p14="http://schemas.microsoft.com/office/powerpoint/2010/main" val="1388211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20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fade">
                                      <p:cBhvr>
                                        <p:cTn id="12" dur="2000"/>
                                        <p:tgtEl>
                                          <p:spTgt spid="168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fade">
                                      <p:cBhvr>
                                        <p:cTn id="17" dur="2000"/>
                                        <p:tgtEl>
                                          <p:spTgt spid="168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fade">
                                      <p:cBhvr>
                                        <p:cTn id="22" dur="2000"/>
                                        <p:tgtEl>
                                          <p:spTgt spid="168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t>How do we Manage Risk?</a:t>
            </a:r>
          </a:p>
        </p:txBody>
      </p:sp>
      <p:sp>
        <p:nvSpPr>
          <p:cNvPr id="184323" name="Rectangle 3"/>
          <p:cNvSpPr>
            <a:spLocks noGrp="1" noChangeArrowheads="1"/>
          </p:cNvSpPr>
          <p:nvPr>
            <p:ph type="body" idx="1"/>
          </p:nvPr>
        </p:nvSpPr>
        <p:spPr/>
        <p:txBody>
          <a:bodyPr/>
          <a:lstStyle/>
          <a:p>
            <a:pPr eaLnBrk="1" hangingPunct="1">
              <a:lnSpc>
                <a:spcPct val="90000"/>
              </a:lnSpc>
            </a:pPr>
            <a:r>
              <a:rPr lang="en-US" altLang="en-US" dirty="0">
                <a:solidFill>
                  <a:schemeClr val="tx1">
                    <a:lumMod val="95000"/>
                  </a:schemeClr>
                </a:solidFill>
              </a:rPr>
              <a:t>The Risk Assessment &amp; Safety Management Model (RASM) takes into account the </a:t>
            </a:r>
            <a:r>
              <a:rPr lang="en-US" altLang="en-US" dirty="0">
                <a:solidFill>
                  <a:srgbClr val="FF9900"/>
                </a:solidFill>
              </a:rPr>
              <a:t>negative causation factors </a:t>
            </a:r>
            <a:r>
              <a:rPr lang="en-US" altLang="en-US" dirty="0">
                <a:solidFill>
                  <a:schemeClr val="tx1">
                    <a:lumMod val="95000"/>
                  </a:schemeClr>
                </a:solidFill>
              </a:rPr>
              <a:t>(</a:t>
            </a:r>
            <a:r>
              <a:rPr lang="en-US" altLang="en-US" dirty="0">
                <a:solidFill>
                  <a:srgbClr val="FF9900"/>
                </a:solidFill>
              </a:rPr>
              <a:t>Hazards</a:t>
            </a:r>
            <a:r>
              <a:rPr lang="en-US" altLang="en-US" dirty="0">
                <a:solidFill>
                  <a:schemeClr val="tx1">
                    <a:lumMod val="95000"/>
                  </a:schemeClr>
                </a:solidFill>
              </a:rPr>
              <a:t>) of other models</a:t>
            </a:r>
          </a:p>
          <a:p>
            <a:pPr eaLnBrk="1" hangingPunct="1">
              <a:lnSpc>
                <a:spcPct val="90000"/>
              </a:lnSpc>
            </a:pPr>
            <a:r>
              <a:rPr lang="en-US" altLang="en-US" dirty="0">
                <a:solidFill>
                  <a:schemeClr val="tx1">
                    <a:lumMod val="95000"/>
                  </a:schemeClr>
                </a:solidFill>
              </a:rPr>
              <a:t>It also adds in positive </a:t>
            </a:r>
            <a:r>
              <a:rPr lang="en-US" altLang="en-US" dirty="0">
                <a:solidFill>
                  <a:srgbClr val="FF9900"/>
                </a:solidFill>
              </a:rPr>
              <a:t>Safety Factors </a:t>
            </a:r>
            <a:r>
              <a:rPr lang="en-US" altLang="en-US" dirty="0">
                <a:solidFill>
                  <a:schemeClr val="tx1">
                    <a:lumMod val="95000"/>
                  </a:schemeClr>
                </a:solidFill>
              </a:rPr>
              <a:t>which </a:t>
            </a:r>
            <a:r>
              <a:rPr lang="en-US" altLang="en-US" dirty="0">
                <a:solidFill>
                  <a:srgbClr val="FF9900"/>
                </a:solidFill>
              </a:rPr>
              <a:t>interact dynamically </a:t>
            </a:r>
            <a:r>
              <a:rPr lang="en-US" altLang="en-US" dirty="0">
                <a:solidFill>
                  <a:schemeClr val="tx1">
                    <a:lumMod val="95000"/>
                  </a:schemeClr>
                </a:solidFill>
              </a:rPr>
              <a:t>with the </a:t>
            </a:r>
            <a:r>
              <a:rPr lang="en-US" altLang="en-US" dirty="0">
                <a:solidFill>
                  <a:srgbClr val="FF9900"/>
                </a:solidFill>
              </a:rPr>
              <a:t>Hazard Factors </a:t>
            </a:r>
            <a:r>
              <a:rPr lang="en-US" altLang="en-US" dirty="0">
                <a:solidFill>
                  <a:schemeClr val="tx1">
                    <a:lumMod val="95000"/>
                  </a:schemeClr>
                </a:solidFill>
              </a:rPr>
              <a:t>to alter the Risk Level</a:t>
            </a:r>
          </a:p>
          <a:p>
            <a:pPr eaLnBrk="1" hangingPunct="1">
              <a:lnSpc>
                <a:spcPct val="90000"/>
              </a:lnSpc>
            </a:pPr>
            <a:r>
              <a:rPr lang="en-US" altLang="en-US" dirty="0">
                <a:solidFill>
                  <a:schemeClr val="tx1">
                    <a:lumMod val="95000"/>
                  </a:schemeClr>
                </a:solidFill>
              </a:rPr>
              <a:t>Managing risk can be achieved by both </a:t>
            </a:r>
            <a:r>
              <a:rPr lang="en-US" altLang="en-US" dirty="0">
                <a:solidFill>
                  <a:srgbClr val="FF9900"/>
                </a:solidFill>
              </a:rPr>
              <a:t>reducing Hazard Factors </a:t>
            </a:r>
            <a:r>
              <a:rPr lang="en-US" altLang="en-US" dirty="0">
                <a:solidFill>
                  <a:schemeClr val="tx1">
                    <a:lumMod val="95000"/>
                  </a:schemeClr>
                </a:solidFill>
              </a:rPr>
              <a:t>and/or </a:t>
            </a:r>
            <a:r>
              <a:rPr lang="en-US" altLang="en-US" dirty="0">
                <a:solidFill>
                  <a:srgbClr val="FF9900"/>
                </a:solidFill>
              </a:rPr>
              <a:t>adding Safety Factors</a:t>
            </a:r>
          </a:p>
        </p:txBody>
      </p:sp>
    </p:spTree>
    <p:extLst>
      <p:ext uri="{BB962C8B-B14F-4D97-AF65-F5344CB8AC3E}">
        <p14:creationId xmlns:p14="http://schemas.microsoft.com/office/powerpoint/2010/main" val="2047500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fade">
                                      <p:cBhvr>
                                        <p:cTn id="7" dur="2000"/>
                                        <p:tgtEl>
                                          <p:spTgt spid="184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fade">
                                      <p:cBhvr>
                                        <p:cTn id="12" dur="2000"/>
                                        <p:tgtEl>
                                          <p:spTgt spid="184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fade">
                                      <p:cBhvr>
                                        <p:cTn id="17" dur="2000"/>
                                        <p:tgtEl>
                                          <p:spTgt spid="184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4">
            <a:extLst>
              <a:ext uri="{FF2B5EF4-FFF2-40B4-BE49-F238E27FC236}">
                <a16:creationId xmlns:a16="http://schemas.microsoft.com/office/drawing/2014/main" id="{1BB38A0E-17DE-4E6A-B040-C81EBDAC14BF}"/>
              </a:ext>
            </a:extLst>
          </p:cNvPr>
          <p:cNvPicPr>
            <a:picLocks noChangeAspect="1"/>
          </p:cNvPicPr>
          <p:nvPr/>
        </p:nvPicPr>
        <p:blipFill rotWithShape="1">
          <a:blip r:embed="rId3"/>
          <a:srcRect t="9811" b="7369"/>
          <a:stretch/>
        </p:blipFill>
        <p:spPr>
          <a:xfrm>
            <a:off x="1040432" y="1539558"/>
            <a:ext cx="8188230" cy="4473257"/>
          </a:xfrm>
          <a:prstGeom prst="rect">
            <a:avLst/>
          </a:prstGeom>
        </p:spPr>
      </p:pic>
      <p:sp>
        <p:nvSpPr>
          <p:cNvPr id="2" name="Title 1">
            <a:extLst>
              <a:ext uri="{FF2B5EF4-FFF2-40B4-BE49-F238E27FC236}">
                <a16:creationId xmlns:a16="http://schemas.microsoft.com/office/drawing/2014/main" id="{4CC964C9-75AB-412E-B648-16DFCD7DE8B3}"/>
              </a:ext>
            </a:extLst>
          </p:cNvPr>
          <p:cNvSpPr>
            <a:spLocks noGrp="1"/>
          </p:cNvSpPr>
          <p:nvPr>
            <p:ph type="title"/>
          </p:nvPr>
        </p:nvSpPr>
        <p:spPr/>
        <p:txBody>
          <a:bodyPr>
            <a:normAutofit/>
          </a:bodyPr>
          <a:lstStyle/>
          <a:p>
            <a:r>
              <a:rPr lang="en-US" dirty="0"/>
              <a:t>The Accident Iceberg</a:t>
            </a:r>
          </a:p>
        </p:txBody>
      </p:sp>
      <p:grpSp>
        <p:nvGrpSpPr>
          <p:cNvPr id="5" name="Group 31">
            <a:extLst>
              <a:ext uri="{FF2B5EF4-FFF2-40B4-BE49-F238E27FC236}">
                <a16:creationId xmlns:a16="http://schemas.microsoft.com/office/drawing/2014/main" id="{193B7AB8-BCF2-4E8B-9EEC-F97366F8411D}"/>
              </a:ext>
            </a:extLst>
          </p:cNvPr>
          <p:cNvGrpSpPr>
            <a:grpSpLocks/>
          </p:cNvGrpSpPr>
          <p:nvPr/>
        </p:nvGrpSpPr>
        <p:grpSpPr bwMode="auto">
          <a:xfrm>
            <a:off x="4131945" y="2255203"/>
            <a:ext cx="3416300" cy="3757612"/>
            <a:chOff x="2143473" y="2004453"/>
            <a:chExt cx="3416300" cy="3758565"/>
          </a:xfrm>
        </p:grpSpPr>
        <p:sp>
          <p:nvSpPr>
            <p:cNvPr id="6" name="Pyr1">
              <a:extLst>
                <a:ext uri="{FF2B5EF4-FFF2-40B4-BE49-F238E27FC236}">
                  <a16:creationId xmlns:a16="http://schemas.microsoft.com/office/drawing/2014/main" id="{7E5F1E8F-8BD2-4AE4-9003-4E35CCCD10E5}"/>
                </a:ext>
              </a:extLst>
            </p:cNvPr>
            <p:cNvSpPr>
              <a:spLocks noEditPoints="1" noChangeArrowheads="1"/>
            </p:cNvSpPr>
            <p:nvPr/>
          </p:nvSpPr>
          <p:spPr bwMode="auto">
            <a:xfrm>
              <a:off x="3472852" y="2004453"/>
              <a:ext cx="765722" cy="8331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alpha val="79999"/>
              </a:srgbClr>
            </a:solidFill>
            <a:ln w="9525">
              <a:solidFill>
                <a:srgbClr val="000000"/>
              </a:solidFill>
              <a:miter lim="800000"/>
              <a:headEnd/>
              <a:tailEnd/>
            </a:ln>
          </p:spPr>
          <p:txBody>
            <a:bodyPr/>
            <a:lstStyle/>
            <a:p>
              <a:endParaRPr lang="en-US"/>
            </a:p>
          </p:txBody>
        </p:sp>
        <p:sp>
          <p:nvSpPr>
            <p:cNvPr id="7" name="Pyr2">
              <a:extLst>
                <a:ext uri="{FF2B5EF4-FFF2-40B4-BE49-F238E27FC236}">
                  <a16:creationId xmlns:a16="http://schemas.microsoft.com/office/drawing/2014/main" id="{ACBE9E8E-3B12-4FEF-B91D-3FA174DEF606}"/>
                </a:ext>
              </a:extLst>
            </p:cNvPr>
            <p:cNvSpPr>
              <a:spLocks noEditPoints="1" noChangeArrowheads="1"/>
            </p:cNvSpPr>
            <p:nvPr/>
          </p:nvSpPr>
          <p:spPr bwMode="auto">
            <a:xfrm>
              <a:off x="3029453" y="2837602"/>
              <a:ext cx="1648430" cy="9772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alpha val="79999"/>
              </a:srgbClr>
            </a:solidFill>
            <a:ln w="9525">
              <a:solidFill>
                <a:srgbClr val="000000"/>
              </a:solidFill>
              <a:miter lim="800000"/>
              <a:headEnd/>
              <a:tailEnd/>
            </a:ln>
          </p:spPr>
          <p:txBody>
            <a:bodyPr/>
            <a:lstStyle/>
            <a:p>
              <a:endParaRPr lang="en-US"/>
            </a:p>
          </p:txBody>
        </p:sp>
        <p:sp>
          <p:nvSpPr>
            <p:cNvPr id="8" name="Pyr3">
              <a:extLst>
                <a:ext uri="{FF2B5EF4-FFF2-40B4-BE49-F238E27FC236}">
                  <a16:creationId xmlns:a16="http://schemas.microsoft.com/office/drawing/2014/main" id="{CFDBD4F8-8C3E-4C27-AF1F-C9E0A2A78F68}"/>
                </a:ext>
              </a:extLst>
            </p:cNvPr>
            <p:cNvSpPr>
              <a:spLocks noEditPoints="1" noChangeArrowheads="1"/>
            </p:cNvSpPr>
            <p:nvPr/>
          </p:nvSpPr>
          <p:spPr bwMode="auto">
            <a:xfrm>
              <a:off x="2590962" y="3814828"/>
              <a:ext cx="2525411" cy="97618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alpha val="79999"/>
              </a:srgbClr>
            </a:solidFill>
            <a:ln w="9525">
              <a:solidFill>
                <a:srgbClr val="000000"/>
              </a:solidFill>
              <a:miter lim="800000"/>
              <a:headEnd/>
              <a:tailEnd/>
            </a:ln>
          </p:spPr>
          <p:txBody>
            <a:bodyPr/>
            <a:lstStyle/>
            <a:p>
              <a:endParaRPr lang="en-US"/>
            </a:p>
          </p:txBody>
        </p:sp>
        <p:sp>
          <p:nvSpPr>
            <p:cNvPr id="9" name="Pyr4">
              <a:extLst>
                <a:ext uri="{FF2B5EF4-FFF2-40B4-BE49-F238E27FC236}">
                  <a16:creationId xmlns:a16="http://schemas.microsoft.com/office/drawing/2014/main" id="{ECEE84C5-AF8A-44BE-9255-95E9F4E08946}"/>
                </a:ext>
              </a:extLst>
            </p:cNvPr>
            <p:cNvSpPr>
              <a:spLocks noEditPoints="1" noChangeArrowheads="1"/>
            </p:cNvSpPr>
            <p:nvPr/>
          </p:nvSpPr>
          <p:spPr bwMode="auto">
            <a:xfrm>
              <a:off x="2143473" y="4785791"/>
              <a:ext cx="3416300" cy="9772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alpha val="79999"/>
              </a:srgbClr>
            </a:solidFill>
            <a:ln w="9525">
              <a:solidFill>
                <a:srgbClr val="000000"/>
              </a:solidFill>
              <a:miter lim="800000"/>
              <a:headEnd/>
              <a:tailEnd/>
            </a:ln>
          </p:spPr>
          <p:txBody>
            <a:bodyPr/>
            <a:lstStyle/>
            <a:p>
              <a:endParaRPr lang="en-US"/>
            </a:p>
          </p:txBody>
        </p:sp>
      </p:grpSp>
      <p:sp>
        <p:nvSpPr>
          <p:cNvPr id="10" name="Text Box 16">
            <a:extLst>
              <a:ext uri="{FF2B5EF4-FFF2-40B4-BE49-F238E27FC236}">
                <a16:creationId xmlns:a16="http://schemas.microsoft.com/office/drawing/2014/main" id="{06C6A1AE-C425-43B8-B2E3-E2233AD60AE2}"/>
              </a:ext>
            </a:extLst>
          </p:cNvPr>
          <p:cNvSpPr txBox="1">
            <a:spLocks noChangeArrowheads="1"/>
          </p:cNvSpPr>
          <p:nvPr/>
        </p:nvSpPr>
        <p:spPr bwMode="auto">
          <a:xfrm>
            <a:off x="7838758" y="2247265"/>
            <a:ext cx="2362200" cy="787400"/>
          </a:xfrm>
          <a:prstGeom prst="rect">
            <a:avLst/>
          </a:prstGeom>
          <a:solidFill>
            <a:srgbClr val="FFFFFF"/>
          </a:solidFill>
          <a:ln w="9525">
            <a:solidFill>
              <a:srgbClr val="000000"/>
            </a:solidFill>
            <a:miter lim="800000"/>
            <a:headEnd/>
            <a:tailEnd/>
          </a:ln>
        </p:spPr>
        <p:txBody>
          <a:bodyPr/>
          <a:lstStyle/>
          <a:p>
            <a:pPr>
              <a:defRPr/>
            </a:pPr>
            <a:r>
              <a:rPr lang="en-US" sz="1400" b="1" dirty="0">
                <a:solidFill>
                  <a:srgbClr val="4841D9"/>
                </a:solidFill>
                <a:latin typeface="+mn-lt"/>
              </a:rPr>
              <a:t>Serious or Major Injury:</a:t>
            </a:r>
            <a:r>
              <a:rPr lang="en-US" sz="1400" dirty="0">
                <a:solidFill>
                  <a:srgbClr val="4841D9"/>
                </a:solidFill>
                <a:latin typeface="+mn-lt"/>
              </a:rPr>
              <a:t> </a:t>
            </a:r>
            <a:r>
              <a:rPr lang="en-US" sz="1200" b="1" dirty="0">
                <a:solidFill>
                  <a:schemeClr val="accent4">
                    <a:lumMod val="50000"/>
                  </a:schemeClr>
                </a:solidFill>
                <a:latin typeface="+mn-lt"/>
              </a:rPr>
              <a:t>Includes disabling and serious injuries</a:t>
            </a:r>
            <a:endParaRPr lang="en-US" b="1" dirty="0">
              <a:solidFill>
                <a:schemeClr val="accent4">
                  <a:lumMod val="50000"/>
                </a:schemeClr>
              </a:solidFill>
              <a:latin typeface="+mn-lt"/>
            </a:endParaRPr>
          </a:p>
        </p:txBody>
      </p:sp>
      <p:sp>
        <p:nvSpPr>
          <p:cNvPr id="11" name="Text Box 18">
            <a:extLst>
              <a:ext uri="{FF2B5EF4-FFF2-40B4-BE49-F238E27FC236}">
                <a16:creationId xmlns:a16="http://schemas.microsoft.com/office/drawing/2014/main" id="{46EF3C3B-6FE4-4591-8E22-78FABEF8440D}"/>
              </a:ext>
            </a:extLst>
          </p:cNvPr>
          <p:cNvSpPr txBox="1">
            <a:spLocks noChangeArrowheads="1"/>
          </p:cNvSpPr>
          <p:nvPr/>
        </p:nvSpPr>
        <p:spPr bwMode="auto">
          <a:xfrm>
            <a:off x="7838758" y="3161665"/>
            <a:ext cx="2362200" cy="787400"/>
          </a:xfrm>
          <a:prstGeom prst="rect">
            <a:avLst/>
          </a:prstGeom>
          <a:solidFill>
            <a:srgbClr val="FFFFFF"/>
          </a:solidFill>
          <a:ln w="9525">
            <a:solidFill>
              <a:srgbClr val="000000"/>
            </a:solidFill>
            <a:miter lim="800000"/>
            <a:headEnd/>
            <a:tailEnd/>
          </a:ln>
        </p:spPr>
        <p:txBody>
          <a:bodyPr/>
          <a:lstStyle/>
          <a:p>
            <a:pPr>
              <a:defRPr/>
            </a:pPr>
            <a:r>
              <a:rPr lang="en-US" sz="1400" b="1" dirty="0">
                <a:solidFill>
                  <a:srgbClr val="4841D9"/>
                </a:solidFill>
                <a:latin typeface="+mn-lt"/>
              </a:rPr>
              <a:t>Minor Injury:</a:t>
            </a:r>
            <a:r>
              <a:rPr lang="en-US" sz="1400" dirty="0">
                <a:solidFill>
                  <a:srgbClr val="4841D9"/>
                </a:solidFill>
                <a:latin typeface="+mn-lt"/>
              </a:rPr>
              <a:t> </a:t>
            </a:r>
            <a:br>
              <a:rPr lang="en-US" sz="1200" dirty="0">
                <a:latin typeface="+mn-lt"/>
              </a:rPr>
            </a:br>
            <a:r>
              <a:rPr lang="en-US" sz="1200" b="1" dirty="0">
                <a:solidFill>
                  <a:schemeClr val="accent4">
                    <a:lumMod val="50000"/>
                  </a:schemeClr>
                </a:solidFill>
                <a:latin typeface="+mn-lt"/>
              </a:rPr>
              <a:t>Any reported injury less than serious</a:t>
            </a:r>
            <a:endParaRPr lang="en-US" b="1" dirty="0">
              <a:solidFill>
                <a:schemeClr val="accent4">
                  <a:lumMod val="50000"/>
                </a:schemeClr>
              </a:solidFill>
              <a:latin typeface="+mn-lt"/>
            </a:endParaRPr>
          </a:p>
        </p:txBody>
      </p:sp>
      <p:sp>
        <p:nvSpPr>
          <p:cNvPr id="12" name="Text Box 19">
            <a:extLst>
              <a:ext uri="{FF2B5EF4-FFF2-40B4-BE49-F238E27FC236}">
                <a16:creationId xmlns:a16="http://schemas.microsoft.com/office/drawing/2014/main" id="{67F4EB8C-EA64-4A11-960A-B1113E7A2927}"/>
              </a:ext>
            </a:extLst>
          </p:cNvPr>
          <p:cNvSpPr txBox="1">
            <a:spLocks noChangeArrowheads="1"/>
          </p:cNvSpPr>
          <p:nvPr/>
        </p:nvSpPr>
        <p:spPr bwMode="auto">
          <a:xfrm>
            <a:off x="7838758" y="4114165"/>
            <a:ext cx="2362200" cy="787400"/>
          </a:xfrm>
          <a:prstGeom prst="rect">
            <a:avLst/>
          </a:prstGeom>
          <a:solidFill>
            <a:srgbClr val="FFFFFF"/>
          </a:solidFill>
          <a:ln w="9525">
            <a:solidFill>
              <a:srgbClr val="000000"/>
            </a:solidFill>
            <a:miter lim="800000"/>
            <a:headEnd/>
            <a:tailEnd/>
          </a:ln>
        </p:spPr>
        <p:txBody>
          <a:bodyPr/>
          <a:lstStyle/>
          <a:p>
            <a:pPr>
              <a:defRPr/>
            </a:pPr>
            <a:r>
              <a:rPr lang="en-US" sz="1400" b="1" dirty="0">
                <a:solidFill>
                  <a:srgbClr val="4841D9"/>
                </a:solidFill>
                <a:latin typeface="+mn-lt"/>
              </a:rPr>
              <a:t>Property Damage:</a:t>
            </a:r>
            <a:br>
              <a:rPr lang="en-US" sz="1200" b="1" dirty="0">
                <a:solidFill>
                  <a:srgbClr val="4841D9"/>
                </a:solidFill>
                <a:latin typeface="+mn-lt"/>
              </a:rPr>
            </a:br>
            <a:r>
              <a:rPr lang="en-US" sz="1200" b="1" dirty="0">
                <a:solidFill>
                  <a:schemeClr val="accent4">
                    <a:lumMod val="50000"/>
                  </a:schemeClr>
                </a:solidFill>
                <a:latin typeface="+mn-lt"/>
              </a:rPr>
              <a:t>All types</a:t>
            </a:r>
            <a:endParaRPr lang="en-US" b="1" dirty="0">
              <a:solidFill>
                <a:schemeClr val="accent4">
                  <a:lumMod val="50000"/>
                </a:schemeClr>
              </a:solidFill>
              <a:latin typeface="+mn-lt"/>
            </a:endParaRPr>
          </a:p>
        </p:txBody>
      </p:sp>
      <p:sp>
        <p:nvSpPr>
          <p:cNvPr id="13" name="Text Box 20">
            <a:extLst>
              <a:ext uri="{FF2B5EF4-FFF2-40B4-BE49-F238E27FC236}">
                <a16:creationId xmlns:a16="http://schemas.microsoft.com/office/drawing/2014/main" id="{2FC1BBAF-6F57-464C-BD20-4CB69377765E}"/>
              </a:ext>
            </a:extLst>
          </p:cNvPr>
          <p:cNvSpPr txBox="1">
            <a:spLocks noChangeArrowheads="1"/>
          </p:cNvSpPr>
          <p:nvPr/>
        </p:nvSpPr>
        <p:spPr bwMode="auto">
          <a:xfrm>
            <a:off x="7838758" y="5130165"/>
            <a:ext cx="2362200" cy="787400"/>
          </a:xfrm>
          <a:prstGeom prst="rect">
            <a:avLst/>
          </a:prstGeom>
          <a:solidFill>
            <a:srgbClr val="FFFFFF"/>
          </a:solidFill>
          <a:ln w="9525">
            <a:solidFill>
              <a:srgbClr val="000000"/>
            </a:solidFill>
            <a:miter lim="800000"/>
            <a:headEnd/>
            <a:tailEnd/>
          </a:ln>
        </p:spPr>
        <p:txBody>
          <a:bodyPr/>
          <a:lstStyle/>
          <a:p>
            <a:pPr>
              <a:defRPr/>
            </a:pPr>
            <a:r>
              <a:rPr lang="en-US" sz="1400" b="1" dirty="0">
                <a:solidFill>
                  <a:srgbClr val="4841D9"/>
                </a:solidFill>
                <a:latin typeface="+mn-lt"/>
              </a:rPr>
              <a:t>Incidents With No Visible Injury or Damage:</a:t>
            </a:r>
            <a:r>
              <a:rPr lang="en-US" sz="1400" dirty="0">
                <a:solidFill>
                  <a:srgbClr val="4841D9"/>
                </a:solidFill>
                <a:latin typeface="+mn-lt"/>
              </a:rPr>
              <a:t> </a:t>
            </a:r>
            <a:br>
              <a:rPr lang="en-US" sz="1200" dirty="0">
                <a:latin typeface="+mn-lt"/>
              </a:rPr>
            </a:br>
            <a:r>
              <a:rPr lang="en-US" sz="1200" b="1" dirty="0">
                <a:solidFill>
                  <a:schemeClr val="accent4">
                    <a:lumMod val="50000"/>
                  </a:schemeClr>
                </a:solidFill>
                <a:latin typeface="+mn-lt"/>
              </a:rPr>
              <a:t>Near misses or close calls</a:t>
            </a:r>
            <a:endParaRPr lang="en-US" b="1" dirty="0">
              <a:solidFill>
                <a:schemeClr val="accent4">
                  <a:lumMod val="50000"/>
                </a:schemeClr>
              </a:solidFill>
              <a:latin typeface="+mn-lt"/>
            </a:endParaRPr>
          </a:p>
        </p:txBody>
      </p:sp>
      <p:sp>
        <p:nvSpPr>
          <p:cNvPr id="14" name="Line 21">
            <a:extLst>
              <a:ext uri="{FF2B5EF4-FFF2-40B4-BE49-F238E27FC236}">
                <a16:creationId xmlns:a16="http://schemas.microsoft.com/office/drawing/2014/main" id="{5B877E86-BE00-4F21-9C45-2E337593F1E0}"/>
              </a:ext>
            </a:extLst>
          </p:cNvPr>
          <p:cNvSpPr>
            <a:spLocks noChangeShapeType="1"/>
          </p:cNvSpPr>
          <p:nvPr/>
        </p:nvSpPr>
        <p:spPr bwMode="auto">
          <a:xfrm flipH="1">
            <a:off x="6406833" y="2653665"/>
            <a:ext cx="1371600" cy="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22">
            <a:extLst>
              <a:ext uri="{FF2B5EF4-FFF2-40B4-BE49-F238E27FC236}">
                <a16:creationId xmlns:a16="http://schemas.microsoft.com/office/drawing/2014/main" id="{73A82FE9-AE58-45A7-8394-16AAB678BA42}"/>
              </a:ext>
            </a:extLst>
          </p:cNvPr>
          <p:cNvSpPr>
            <a:spLocks noChangeShapeType="1"/>
          </p:cNvSpPr>
          <p:nvPr/>
        </p:nvSpPr>
        <p:spPr bwMode="auto">
          <a:xfrm flipH="1">
            <a:off x="6406833" y="3542665"/>
            <a:ext cx="1371600" cy="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23">
            <a:extLst>
              <a:ext uri="{FF2B5EF4-FFF2-40B4-BE49-F238E27FC236}">
                <a16:creationId xmlns:a16="http://schemas.microsoft.com/office/drawing/2014/main" id="{488375D5-8E60-4C4C-9EFD-E7316985FDB5}"/>
              </a:ext>
            </a:extLst>
          </p:cNvPr>
          <p:cNvSpPr>
            <a:spLocks noChangeShapeType="1"/>
          </p:cNvSpPr>
          <p:nvPr/>
        </p:nvSpPr>
        <p:spPr bwMode="auto">
          <a:xfrm flipH="1">
            <a:off x="6416358" y="4507865"/>
            <a:ext cx="1371600" cy="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Line 24">
            <a:extLst>
              <a:ext uri="{FF2B5EF4-FFF2-40B4-BE49-F238E27FC236}">
                <a16:creationId xmlns:a16="http://schemas.microsoft.com/office/drawing/2014/main" id="{8D028EE4-3004-494C-B9E3-B739C28FAAA3}"/>
              </a:ext>
            </a:extLst>
          </p:cNvPr>
          <p:cNvSpPr>
            <a:spLocks noChangeShapeType="1"/>
          </p:cNvSpPr>
          <p:nvPr/>
        </p:nvSpPr>
        <p:spPr bwMode="auto">
          <a:xfrm flipH="1">
            <a:off x="6406833" y="5498465"/>
            <a:ext cx="1371600" cy="0"/>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25">
            <a:extLst>
              <a:ext uri="{FF2B5EF4-FFF2-40B4-BE49-F238E27FC236}">
                <a16:creationId xmlns:a16="http://schemas.microsoft.com/office/drawing/2014/main" id="{CE393D3F-6503-4EB9-B7DF-254FB4EE9E24}"/>
              </a:ext>
            </a:extLst>
          </p:cNvPr>
          <p:cNvSpPr txBox="1">
            <a:spLocks noChangeArrowheads="1"/>
          </p:cNvSpPr>
          <p:nvPr/>
        </p:nvSpPr>
        <p:spPr bwMode="auto">
          <a:xfrm>
            <a:off x="998364" y="6155190"/>
            <a:ext cx="4098925" cy="292100"/>
          </a:xfrm>
          <a:prstGeom prst="rect">
            <a:avLst/>
          </a:prstGeom>
          <a:noFill/>
          <a:ln w="9525">
            <a:noFill/>
            <a:miter lim="800000"/>
            <a:headEnd/>
            <a:tailEnd/>
          </a:ln>
        </p:spPr>
        <p:txBody>
          <a:bodyPr/>
          <a:lstStyle/>
          <a:p>
            <a:pPr algn="ctr">
              <a:defRPr/>
            </a:pPr>
            <a:r>
              <a:rPr lang="en-US" sz="1600" b="1" i="1" dirty="0">
                <a:latin typeface="+mn-lt"/>
              </a:rPr>
              <a:t>Accident Ratio Study (Bird &amp; Germaine, 1989)</a:t>
            </a:r>
            <a:endParaRPr lang="en-US" sz="1600" b="1" dirty="0">
              <a:latin typeface="+mn-lt"/>
            </a:endParaRPr>
          </a:p>
        </p:txBody>
      </p:sp>
      <p:sp>
        <p:nvSpPr>
          <p:cNvPr id="19" name="Oval 18">
            <a:extLst>
              <a:ext uri="{FF2B5EF4-FFF2-40B4-BE49-F238E27FC236}">
                <a16:creationId xmlns:a16="http://schemas.microsoft.com/office/drawing/2014/main" id="{0CFA2C60-000E-4829-A5DE-4C9F60920A7B}"/>
              </a:ext>
            </a:extLst>
          </p:cNvPr>
          <p:cNvSpPr/>
          <p:nvPr/>
        </p:nvSpPr>
        <p:spPr bwMode="auto">
          <a:xfrm>
            <a:off x="5430520" y="5088890"/>
            <a:ext cx="896938" cy="879475"/>
          </a:xfrm>
          <a:prstGeom prst="ellipse">
            <a:avLst/>
          </a:prstGeom>
          <a:solidFill>
            <a:srgbClr val="FFFF00">
              <a:alpha val="67000"/>
            </a:srgbClr>
          </a:solidFill>
          <a:ln w="19050" cap="flat" cmpd="sng" algn="ctr">
            <a:solidFill>
              <a:schemeClr val="accent4">
                <a:lumMod val="50000"/>
              </a:schemeClr>
            </a:solidFill>
            <a:prstDash val="solid"/>
            <a:round/>
            <a:headEnd type="none" w="med" len="med"/>
            <a:tailEnd type="none" w="med" len="med"/>
          </a:ln>
          <a:effectLst/>
        </p:spPr>
        <p:txBody>
          <a:bodyPr wrap="none"/>
          <a:lstStyle/>
          <a:p>
            <a:pPr>
              <a:defRPr/>
            </a:pPr>
            <a:endParaRPr lang="en-US" dirty="0">
              <a:solidFill>
                <a:srgbClr val="FFC000"/>
              </a:solidFill>
              <a:latin typeface="Arial" charset="0"/>
            </a:endParaRPr>
          </a:p>
        </p:txBody>
      </p:sp>
      <p:sp>
        <p:nvSpPr>
          <p:cNvPr id="20" name="Oval 19">
            <a:extLst>
              <a:ext uri="{FF2B5EF4-FFF2-40B4-BE49-F238E27FC236}">
                <a16:creationId xmlns:a16="http://schemas.microsoft.com/office/drawing/2014/main" id="{41F97AE7-C372-4963-A776-23CF189C444A}"/>
              </a:ext>
            </a:extLst>
          </p:cNvPr>
          <p:cNvSpPr/>
          <p:nvPr/>
        </p:nvSpPr>
        <p:spPr bwMode="auto">
          <a:xfrm>
            <a:off x="5479733" y="4204653"/>
            <a:ext cx="774700" cy="758825"/>
          </a:xfrm>
          <a:prstGeom prst="ellipse">
            <a:avLst/>
          </a:prstGeom>
          <a:solidFill>
            <a:srgbClr val="FFFF00">
              <a:alpha val="67000"/>
            </a:srgbClr>
          </a:solidFill>
          <a:ln w="19050" cap="flat" cmpd="sng" algn="ctr">
            <a:solidFill>
              <a:schemeClr val="accent4">
                <a:lumMod val="50000"/>
              </a:schemeClr>
            </a:solidFill>
            <a:prstDash val="solid"/>
            <a:round/>
            <a:headEnd type="none" w="med" len="med"/>
            <a:tailEnd type="none" w="med" len="med"/>
          </a:ln>
          <a:effectLst/>
        </p:spPr>
        <p:txBody>
          <a:bodyPr wrap="none"/>
          <a:lstStyle/>
          <a:p>
            <a:pPr>
              <a:defRPr/>
            </a:pPr>
            <a:endParaRPr lang="en-US" dirty="0">
              <a:solidFill>
                <a:srgbClr val="FFFF00"/>
              </a:solidFill>
              <a:latin typeface="Arial" charset="0"/>
            </a:endParaRPr>
          </a:p>
        </p:txBody>
      </p:sp>
      <p:sp>
        <p:nvSpPr>
          <p:cNvPr id="21" name="Oval 20">
            <a:extLst>
              <a:ext uri="{FF2B5EF4-FFF2-40B4-BE49-F238E27FC236}">
                <a16:creationId xmlns:a16="http://schemas.microsoft.com/office/drawing/2014/main" id="{0B343D75-0CD3-4931-B3E7-7B9A22366483}"/>
              </a:ext>
            </a:extLst>
          </p:cNvPr>
          <p:cNvSpPr/>
          <p:nvPr/>
        </p:nvSpPr>
        <p:spPr bwMode="auto">
          <a:xfrm>
            <a:off x="5582920" y="3269615"/>
            <a:ext cx="587375" cy="574675"/>
          </a:xfrm>
          <a:prstGeom prst="ellipse">
            <a:avLst/>
          </a:prstGeom>
          <a:solidFill>
            <a:srgbClr val="FFFF00">
              <a:alpha val="67000"/>
            </a:srgbClr>
          </a:solidFill>
          <a:ln w="19050" cap="flat" cmpd="sng" algn="ctr">
            <a:solidFill>
              <a:schemeClr val="accent4">
                <a:lumMod val="50000"/>
              </a:schemeClr>
            </a:solidFill>
            <a:prstDash val="solid"/>
            <a:round/>
            <a:headEnd type="none" w="med" len="med"/>
            <a:tailEnd type="none" w="med" len="med"/>
          </a:ln>
          <a:effectLst/>
        </p:spPr>
        <p:txBody>
          <a:bodyPr wrap="none"/>
          <a:lstStyle/>
          <a:p>
            <a:pPr>
              <a:defRPr/>
            </a:pPr>
            <a:endParaRPr lang="en-US" dirty="0">
              <a:solidFill>
                <a:srgbClr val="FFC000"/>
              </a:solidFill>
              <a:latin typeface="Arial" charset="0"/>
            </a:endParaRPr>
          </a:p>
        </p:txBody>
      </p:sp>
      <p:sp>
        <p:nvSpPr>
          <p:cNvPr id="22" name="Oval 21">
            <a:extLst>
              <a:ext uri="{FF2B5EF4-FFF2-40B4-BE49-F238E27FC236}">
                <a16:creationId xmlns:a16="http://schemas.microsoft.com/office/drawing/2014/main" id="{D198FBE9-837C-447D-AE07-46BD0BFF76A5}"/>
              </a:ext>
            </a:extLst>
          </p:cNvPr>
          <p:cNvSpPr/>
          <p:nvPr/>
        </p:nvSpPr>
        <p:spPr bwMode="auto">
          <a:xfrm>
            <a:off x="5654358" y="2601278"/>
            <a:ext cx="401637" cy="393700"/>
          </a:xfrm>
          <a:prstGeom prst="ellipse">
            <a:avLst/>
          </a:prstGeom>
          <a:solidFill>
            <a:srgbClr val="FFFF00">
              <a:alpha val="67000"/>
            </a:srgbClr>
          </a:solidFill>
          <a:ln w="19050" cap="flat" cmpd="sng" algn="ctr">
            <a:solidFill>
              <a:schemeClr val="accent4">
                <a:lumMod val="50000"/>
              </a:schemeClr>
            </a:solidFill>
            <a:prstDash val="solid"/>
            <a:round/>
            <a:headEnd type="none" w="med" len="med"/>
            <a:tailEnd type="none" w="med" len="med"/>
          </a:ln>
          <a:effectLst/>
        </p:spPr>
        <p:txBody>
          <a:bodyPr wrap="none"/>
          <a:lstStyle/>
          <a:p>
            <a:pPr>
              <a:defRPr/>
            </a:pPr>
            <a:endParaRPr lang="en-US" dirty="0">
              <a:solidFill>
                <a:srgbClr val="FFC000"/>
              </a:solidFill>
              <a:latin typeface="Arial" charset="0"/>
            </a:endParaRPr>
          </a:p>
        </p:txBody>
      </p:sp>
      <p:sp>
        <p:nvSpPr>
          <p:cNvPr id="23" name="Text Box 17">
            <a:extLst>
              <a:ext uri="{FF2B5EF4-FFF2-40B4-BE49-F238E27FC236}">
                <a16:creationId xmlns:a16="http://schemas.microsoft.com/office/drawing/2014/main" id="{AD78FF31-62CC-4124-880C-92E423AD498F}"/>
              </a:ext>
            </a:extLst>
          </p:cNvPr>
          <p:cNvSpPr txBox="1">
            <a:spLocks noChangeArrowheads="1"/>
          </p:cNvSpPr>
          <p:nvPr/>
        </p:nvSpPr>
        <p:spPr bwMode="auto">
          <a:xfrm>
            <a:off x="5428933" y="2604453"/>
            <a:ext cx="863600" cy="533400"/>
          </a:xfrm>
          <a:prstGeom prst="rect">
            <a:avLst/>
          </a:prstGeom>
          <a:noFill/>
          <a:ln w="9525">
            <a:noFill/>
            <a:miter lim="800000"/>
            <a:headEnd/>
            <a:tailEnd/>
          </a:ln>
        </p:spPr>
        <p:txBody>
          <a:bodyPr/>
          <a:lstStyle/>
          <a:p>
            <a:pPr algn="ctr">
              <a:defRPr/>
            </a:pPr>
            <a:r>
              <a:rPr lang="en-US" sz="2000" b="1" dirty="0">
                <a:solidFill>
                  <a:schemeClr val="accent4">
                    <a:lumMod val="50000"/>
                  </a:schemeClr>
                </a:solidFill>
                <a:latin typeface="Arial Black" pitchFamily="34" charset="0"/>
              </a:rPr>
              <a:t>1</a:t>
            </a:r>
            <a:endParaRPr lang="en-US" sz="2000" dirty="0">
              <a:solidFill>
                <a:schemeClr val="accent4">
                  <a:lumMod val="50000"/>
                </a:schemeClr>
              </a:solidFill>
              <a:latin typeface="Arial Black" pitchFamily="34" charset="0"/>
            </a:endParaRPr>
          </a:p>
        </p:txBody>
      </p:sp>
      <p:sp>
        <p:nvSpPr>
          <p:cNvPr id="24" name="Text Box 13">
            <a:extLst>
              <a:ext uri="{FF2B5EF4-FFF2-40B4-BE49-F238E27FC236}">
                <a16:creationId xmlns:a16="http://schemas.microsoft.com/office/drawing/2014/main" id="{F0C6A9A3-7940-4D87-9EAF-871664BB8F51}"/>
              </a:ext>
            </a:extLst>
          </p:cNvPr>
          <p:cNvSpPr txBox="1">
            <a:spLocks noChangeArrowheads="1"/>
          </p:cNvSpPr>
          <p:nvPr/>
        </p:nvSpPr>
        <p:spPr bwMode="auto">
          <a:xfrm>
            <a:off x="5441633" y="3326765"/>
            <a:ext cx="863600" cy="533400"/>
          </a:xfrm>
          <a:prstGeom prst="rect">
            <a:avLst/>
          </a:prstGeom>
          <a:noFill/>
          <a:ln w="9525">
            <a:noFill/>
            <a:miter lim="800000"/>
            <a:headEnd/>
            <a:tailEnd/>
          </a:ln>
        </p:spPr>
        <p:txBody>
          <a:bodyPr/>
          <a:lstStyle/>
          <a:p>
            <a:pPr algn="ctr">
              <a:defRPr/>
            </a:pPr>
            <a:r>
              <a:rPr lang="en-US" sz="2400" b="1" dirty="0">
                <a:solidFill>
                  <a:schemeClr val="accent4">
                    <a:lumMod val="50000"/>
                  </a:schemeClr>
                </a:solidFill>
                <a:latin typeface="Arial Black" pitchFamily="34" charset="0"/>
              </a:rPr>
              <a:t>10</a:t>
            </a:r>
            <a:endParaRPr lang="en-US" sz="2400" dirty="0">
              <a:solidFill>
                <a:schemeClr val="accent4">
                  <a:lumMod val="50000"/>
                </a:schemeClr>
              </a:solidFill>
              <a:latin typeface="Arial Black" pitchFamily="34" charset="0"/>
            </a:endParaRPr>
          </a:p>
        </p:txBody>
      </p:sp>
      <p:sp>
        <p:nvSpPr>
          <p:cNvPr id="25" name="Text Box 14">
            <a:extLst>
              <a:ext uri="{FF2B5EF4-FFF2-40B4-BE49-F238E27FC236}">
                <a16:creationId xmlns:a16="http://schemas.microsoft.com/office/drawing/2014/main" id="{EEAF2700-2417-4CF0-8558-1EC5CCA85AF5}"/>
              </a:ext>
            </a:extLst>
          </p:cNvPr>
          <p:cNvSpPr txBox="1">
            <a:spLocks noChangeArrowheads="1"/>
          </p:cNvSpPr>
          <p:nvPr/>
        </p:nvSpPr>
        <p:spPr bwMode="auto">
          <a:xfrm>
            <a:off x="5441633" y="4331653"/>
            <a:ext cx="863600" cy="533400"/>
          </a:xfrm>
          <a:prstGeom prst="rect">
            <a:avLst/>
          </a:prstGeom>
          <a:noFill/>
          <a:ln w="9525">
            <a:noFill/>
            <a:miter lim="800000"/>
            <a:headEnd/>
            <a:tailEnd/>
          </a:ln>
        </p:spPr>
        <p:txBody>
          <a:bodyPr/>
          <a:lstStyle/>
          <a:p>
            <a:pPr algn="ctr">
              <a:defRPr/>
            </a:pPr>
            <a:r>
              <a:rPr lang="en-US" sz="2800" b="1" dirty="0">
                <a:solidFill>
                  <a:schemeClr val="accent4">
                    <a:lumMod val="50000"/>
                  </a:schemeClr>
                </a:solidFill>
                <a:latin typeface="Arial Black" pitchFamily="34" charset="0"/>
              </a:rPr>
              <a:t>30</a:t>
            </a:r>
            <a:endParaRPr lang="en-US" dirty="0">
              <a:solidFill>
                <a:schemeClr val="accent4">
                  <a:lumMod val="50000"/>
                </a:schemeClr>
              </a:solidFill>
              <a:latin typeface="Arial Black" pitchFamily="34" charset="0"/>
            </a:endParaRPr>
          </a:p>
        </p:txBody>
      </p:sp>
      <p:sp>
        <p:nvSpPr>
          <p:cNvPr id="26" name="Text Box 15">
            <a:extLst>
              <a:ext uri="{FF2B5EF4-FFF2-40B4-BE49-F238E27FC236}">
                <a16:creationId xmlns:a16="http://schemas.microsoft.com/office/drawing/2014/main" id="{459579BA-D64F-4B00-97E3-CA30DFE2E677}"/>
              </a:ext>
            </a:extLst>
          </p:cNvPr>
          <p:cNvSpPr txBox="1">
            <a:spLocks noChangeArrowheads="1"/>
          </p:cNvSpPr>
          <p:nvPr/>
        </p:nvSpPr>
        <p:spPr bwMode="auto">
          <a:xfrm>
            <a:off x="5365433" y="5244465"/>
            <a:ext cx="1020762" cy="533400"/>
          </a:xfrm>
          <a:prstGeom prst="rect">
            <a:avLst/>
          </a:prstGeom>
          <a:noFill/>
          <a:ln w="9525">
            <a:noFill/>
            <a:miter lim="800000"/>
            <a:headEnd/>
            <a:tailEnd/>
          </a:ln>
        </p:spPr>
        <p:txBody>
          <a:bodyPr/>
          <a:lstStyle/>
          <a:p>
            <a:pPr algn="ctr">
              <a:tabLst>
                <a:tab pos="395288" algn="l"/>
              </a:tabLst>
              <a:defRPr/>
            </a:pPr>
            <a:r>
              <a:rPr lang="en-US" sz="3200" b="1" dirty="0">
                <a:solidFill>
                  <a:schemeClr val="accent4">
                    <a:lumMod val="50000"/>
                  </a:schemeClr>
                </a:solidFill>
                <a:latin typeface="Arial Black" pitchFamily="34" charset="0"/>
              </a:rPr>
              <a:t>600</a:t>
            </a:r>
            <a:endParaRPr lang="en-US" sz="3200" dirty="0">
              <a:solidFill>
                <a:schemeClr val="accent4">
                  <a:lumMod val="50000"/>
                </a:schemeClr>
              </a:solidFill>
              <a:latin typeface="Arial Black" pitchFamily="34" charset="0"/>
            </a:endParaRPr>
          </a:p>
        </p:txBody>
      </p:sp>
    </p:spTree>
    <p:extLst>
      <p:ext uri="{BB962C8B-B14F-4D97-AF65-F5344CB8AC3E}">
        <p14:creationId xmlns:p14="http://schemas.microsoft.com/office/powerpoint/2010/main" val="151329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p:txBody>
          <a:bodyPr>
            <a:normAutofit/>
          </a:bodyPr>
          <a:lstStyle/>
          <a:p>
            <a:pPr eaLnBrk="1" hangingPunct="1"/>
            <a:r>
              <a:rPr lang="en-US" sz="3200" dirty="0">
                <a:solidFill>
                  <a:schemeClr val="tx1">
                    <a:lumMod val="95000"/>
                  </a:schemeClr>
                </a:solidFill>
              </a:rPr>
              <a:t>Risk Levels are levels of increasing risk and therefore increased potential for </a:t>
            </a:r>
            <a:r>
              <a:rPr lang="en-US" sz="3200">
                <a:solidFill>
                  <a:schemeClr val="tx1">
                    <a:lumMod val="95000"/>
                  </a:schemeClr>
                </a:solidFill>
              </a:rPr>
              <a:t>a negative outcome.</a:t>
            </a:r>
            <a:endParaRPr lang="en-US" sz="3200" dirty="0">
              <a:solidFill>
                <a:schemeClr val="tx1">
                  <a:lumMod val="95000"/>
                </a:schemeClr>
              </a:solidFill>
            </a:endParaRPr>
          </a:p>
          <a:p>
            <a:pPr eaLnBrk="1" hangingPunct="1"/>
            <a:r>
              <a:rPr lang="en-US" sz="3200" dirty="0">
                <a:solidFill>
                  <a:schemeClr val="tx1">
                    <a:lumMod val="95000"/>
                  </a:schemeClr>
                </a:solidFill>
              </a:rPr>
              <a:t>Risk Level is assigned to an ascending scale of 1 to 5 (arbitrary).</a:t>
            </a:r>
          </a:p>
          <a:p>
            <a:pPr eaLnBrk="1" hangingPunct="1"/>
            <a:r>
              <a:rPr lang="en-US" sz="3200" dirty="0">
                <a:solidFill>
                  <a:schemeClr val="tx1">
                    <a:lumMod val="95000"/>
                  </a:schemeClr>
                </a:solidFill>
              </a:rPr>
              <a:t>The interaction of </a:t>
            </a:r>
            <a:r>
              <a:rPr lang="en-US" sz="3200" dirty="0">
                <a:solidFill>
                  <a:srgbClr val="FF9900"/>
                </a:solidFill>
                <a:effectLst>
                  <a:outerShdw blurRad="38100" dist="38100" dir="2700000" algn="tl">
                    <a:srgbClr val="000000">
                      <a:alpha val="43137"/>
                    </a:srgbClr>
                  </a:outerShdw>
                </a:effectLst>
              </a:rPr>
              <a:t>Hazard Factors</a:t>
            </a:r>
            <a:r>
              <a:rPr lang="en-US" sz="3200" dirty="0">
                <a:solidFill>
                  <a:srgbClr val="FF9900"/>
                </a:solidFill>
              </a:rPr>
              <a:t> </a:t>
            </a:r>
            <a:r>
              <a:rPr lang="en-US" sz="3200" dirty="0">
                <a:solidFill>
                  <a:schemeClr val="tx1">
                    <a:lumMod val="95000"/>
                  </a:schemeClr>
                </a:solidFill>
              </a:rPr>
              <a:t>and </a:t>
            </a:r>
            <a:r>
              <a:rPr lang="en-US" sz="3200" dirty="0">
                <a:solidFill>
                  <a:srgbClr val="FF9900"/>
                </a:solidFill>
                <a:effectLst>
                  <a:outerShdw blurRad="38100" dist="38100" dir="2700000" algn="tl">
                    <a:srgbClr val="000000">
                      <a:alpha val="43137"/>
                    </a:srgbClr>
                  </a:outerShdw>
                </a:effectLst>
              </a:rPr>
              <a:t>Safety Factors</a:t>
            </a:r>
            <a:r>
              <a:rPr lang="en-US" sz="3200" dirty="0">
                <a:solidFill>
                  <a:srgbClr val="FF9900"/>
                </a:solidFill>
              </a:rPr>
              <a:t> </a:t>
            </a:r>
            <a:r>
              <a:rPr lang="en-US" sz="3200" dirty="0">
                <a:solidFill>
                  <a:schemeClr val="tx1">
                    <a:lumMod val="95000"/>
                  </a:schemeClr>
                </a:solidFill>
              </a:rPr>
              <a:t>creates the Risk Level.</a:t>
            </a:r>
          </a:p>
          <a:p>
            <a:pPr eaLnBrk="1" hangingPunct="1"/>
            <a:r>
              <a:rPr lang="en-US" sz="3200" dirty="0">
                <a:solidFill>
                  <a:schemeClr val="tx1">
                    <a:lumMod val="95000"/>
                  </a:schemeClr>
                </a:solidFill>
              </a:rPr>
              <a:t>There is no such thing as an </a:t>
            </a:r>
            <a:r>
              <a:rPr lang="en-US" sz="3200" u="sng" dirty="0">
                <a:solidFill>
                  <a:schemeClr val="tx1">
                    <a:lumMod val="95000"/>
                  </a:schemeClr>
                </a:solidFill>
              </a:rPr>
              <a:t>overall</a:t>
            </a:r>
            <a:r>
              <a:rPr lang="en-US" sz="3200" dirty="0">
                <a:solidFill>
                  <a:schemeClr val="tx1">
                    <a:lumMod val="95000"/>
                  </a:schemeClr>
                </a:solidFill>
              </a:rPr>
              <a:t> Risk Level of Zero.</a:t>
            </a:r>
          </a:p>
        </p:txBody>
      </p:sp>
      <p:sp>
        <p:nvSpPr>
          <p:cNvPr id="2" name="Title 1"/>
          <p:cNvSpPr>
            <a:spLocks noGrp="1"/>
          </p:cNvSpPr>
          <p:nvPr>
            <p:ph type="title"/>
          </p:nvPr>
        </p:nvSpPr>
        <p:spPr/>
        <p:txBody>
          <a:bodyPr/>
          <a:lstStyle/>
          <a:p>
            <a:r>
              <a:rPr lang="en-US" dirty="0"/>
              <a:t>Risk Level</a:t>
            </a:r>
          </a:p>
        </p:txBody>
      </p:sp>
    </p:spTree>
    <p:extLst>
      <p:ext uri="{BB962C8B-B14F-4D97-AF65-F5344CB8AC3E}">
        <p14:creationId xmlns:p14="http://schemas.microsoft.com/office/powerpoint/2010/main" val="1366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20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20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fade">
                                      <p:cBhvr>
                                        <p:cTn id="17" dur="2000"/>
                                        <p:tgtEl>
                                          <p:spTgt spid="108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fade">
                                      <p:cBhvr>
                                        <p:cTn id="22" dur="20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Formula</a:t>
            </a:r>
          </a:p>
        </p:txBody>
      </p:sp>
      <p:sp>
        <p:nvSpPr>
          <p:cNvPr id="3" name="Content Placeholder 2"/>
          <p:cNvSpPr>
            <a:spLocks noGrp="1"/>
          </p:cNvSpPr>
          <p:nvPr>
            <p:ph idx="1"/>
          </p:nvPr>
        </p:nvSpPr>
        <p:spPr>
          <a:xfrm>
            <a:off x="365760" y="2450591"/>
            <a:ext cx="11731752" cy="3726371"/>
          </a:xfrm>
        </p:spPr>
        <p:txBody>
          <a:bodyPr>
            <a:noAutofit/>
          </a:bodyPr>
          <a:lstStyle/>
          <a:p>
            <a:pPr marL="0" indent="0" algn="ctr">
              <a:buNone/>
            </a:pPr>
            <a:r>
              <a:rPr lang="en-US" sz="9600" dirty="0"/>
              <a:t>Probability * Severity  </a:t>
            </a:r>
            <a:br>
              <a:rPr lang="en-US" sz="9600" dirty="0"/>
            </a:br>
            <a:r>
              <a:rPr lang="en-US" sz="9600" dirty="0"/>
              <a:t>= Risk Level</a:t>
            </a:r>
          </a:p>
        </p:txBody>
      </p:sp>
    </p:spTree>
    <p:extLst>
      <p:ext uri="{BB962C8B-B14F-4D97-AF65-F5344CB8AC3E}">
        <p14:creationId xmlns:p14="http://schemas.microsoft.com/office/powerpoint/2010/main" val="11343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3600"/>
              <a:t>Creative Commons License</a:t>
            </a:r>
          </a:p>
        </p:txBody>
      </p:sp>
      <p:sp>
        <p:nvSpPr>
          <p:cNvPr id="3" name="Content Placeholder 2"/>
          <p:cNvSpPr>
            <a:spLocks noGrp="1"/>
          </p:cNvSpPr>
          <p:nvPr>
            <p:ph idx="1"/>
          </p:nvPr>
        </p:nvSpPr>
        <p:spPr>
          <a:xfrm>
            <a:off x="838200" y="1417320"/>
            <a:ext cx="10881360" cy="5181600"/>
          </a:xfrm>
        </p:spPr>
        <p:txBody>
          <a:bodyPr>
            <a:normAutofit lnSpcReduction="10000"/>
          </a:bodyPr>
          <a:lstStyle/>
          <a:p>
            <a:pPr>
              <a:buFontTx/>
              <a:buNone/>
              <a:defRPr/>
            </a:pPr>
            <a:r>
              <a:rPr lang="en-US" sz="1600" dirty="0"/>
              <a:t>This presentation is made available under the Creative Commons 3.0 License. The information below must  be included in all usage/display of this copyrighted work.</a:t>
            </a:r>
          </a:p>
          <a:p>
            <a:pPr>
              <a:defRPr/>
            </a:pPr>
            <a:endParaRPr lang="en-US" sz="900" dirty="0"/>
          </a:p>
          <a:p>
            <a:pPr>
              <a:buFontTx/>
              <a:buNone/>
              <a:defRPr/>
            </a:pPr>
            <a:r>
              <a:rPr lang="en-US" sz="1600" b="1" dirty="0">
                <a:solidFill>
                  <a:srgbClr val="FFC000"/>
                </a:solidFill>
              </a:rPr>
              <a:t>You are free:</a:t>
            </a:r>
          </a:p>
          <a:p>
            <a:pPr lvl="1">
              <a:defRPr/>
            </a:pPr>
            <a:r>
              <a:rPr lang="en-US" sz="1600" b="1" dirty="0"/>
              <a:t>to Share</a:t>
            </a:r>
            <a:r>
              <a:rPr lang="en-US" sz="1600" dirty="0"/>
              <a:t> — to copy, distribute, display, and perform the work</a:t>
            </a:r>
          </a:p>
          <a:p>
            <a:pPr lvl="1">
              <a:defRPr/>
            </a:pPr>
            <a:r>
              <a:rPr lang="en-US" sz="1600" b="1" dirty="0"/>
              <a:t>to Remix</a:t>
            </a:r>
            <a:r>
              <a:rPr lang="en-US" sz="1600" dirty="0"/>
              <a:t> — to make derivative works</a:t>
            </a:r>
          </a:p>
          <a:p>
            <a:pPr lvl="1">
              <a:defRPr/>
            </a:pPr>
            <a:endParaRPr lang="en-US" sz="900" dirty="0"/>
          </a:p>
          <a:p>
            <a:pPr>
              <a:buFontTx/>
              <a:buNone/>
              <a:defRPr/>
            </a:pPr>
            <a:r>
              <a:rPr lang="en-US" sz="1600" b="1" dirty="0">
                <a:solidFill>
                  <a:srgbClr val="FFC000"/>
                </a:solidFill>
              </a:rPr>
              <a:t>Under the following conditions:</a:t>
            </a:r>
          </a:p>
          <a:p>
            <a:pPr lvl="1">
              <a:defRPr/>
            </a:pPr>
            <a:r>
              <a:rPr lang="en-US" sz="1600" b="1" dirty="0"/>
              <a:t>Attribution</a:t>
            </a:r>
            <a:r>
              <a:rPr lang="en-US" sz="1600" dirty="0"/>
              <a:t>. You must attribute the work in the manner specified below</a:t>
            </a:r>
            <a:br>
              <a:rPr lang="en-US" sz="1600" dirty="0"/>
            </a:br>
            <a:r>
              <a:rPr lang="en-US" sz="1600" dirty="0"/>
              <a:t>(but not in any way that suggests that they endorse you or your use of the work).</a:t>
            </a:r>
          </a:p>
          <a:p>
            <a:pPr lvl="1">
              <a:defRPr/>
            </a:pPr>
            <a:r>
              <a:rPr lang="en-US" sz="1600" b="1" dirty="0"/>
              <a:t>Noncommercial</a:t>
            </a:r>
            <a:r>
              <a:rPr lang="en-US" sz="1600" dirty="0"/>
              <a:t>. You </a:t>
            </a:r>
            <a:r>
              <a:rPr lang="en-US" sz="1600" b="1" dirty="0"/>
              <a:t>may not </a:t>
            </a:r>
            <a:r>
              <a:rPr lang="en-US" sz="1600" dirty="0"/>
              <a:t>use this work or any derivative work for commercial purposes. Individuals or organizations wishing to use this material for commercial purposes may purchase a license. </a:t>
            </a:r>
          </a:p>
          <a:p>
            <a:pPr lvl="1">
              <a:defRPr/>
            </a:pPr>
            <a:r>
              <a:rPr lang="en-US" sz="1600" b="1" dirty="0"/>
              <a:t>Share Alike</a:t>
            </a:r>
            <a:r>
              <a:rPr lang="en-US" sz="1600" dirty="0"/>
              <a:t>. If you alter, transform, or build upon this work, you may distribute the resulting work only under the same license to this one. </a:t>
            </a:r>
          </a:p>
          <a:p>
            <a:pPr lvl="1">
              <a:defRPr/>
            </a:pPr>
            <a:endParaRPr lang="en-US" sz="900" dirty="0"/>
          </a:p>
          <a:p>
            <a:pPr>
              <a:buFontTx/>
              <a:buNone/>
              <a:defRPr/>
            </a:pPr>
            <a:r>
              <a:rPr lang="en-US" sz="1600" dirty="0"/>
              <a:t>Apart from the remix rights granted under this license, nothing in this license impairs or restricts the author's rights.</a:t>
            </a:r>
          </a:p>
          <a:p>
            <a:pPr>
              <a:buFontTx/>
              <a:buNone/>
              <a:defRPr/>
            </a:pPr>
            <a:endParaRPr lang="en-US" sz="900" dirty="0"/>
          </a:p>
          <a:p>
            <a:pPr>
              <a:buFontTx/>
              <a:buNone/>
              <a:defRPr/>
            </a:pPr>
            <a:r>
              <a:rPr lang="en-US" sz="1600" b="1" dirty="0">
                <a:solidFill>
                  <a:srgbClr val="FFC000"/>
                </a:solidFill>
              </a:rPr>
              <a:t>Attribution Statement (must be included in all works):</a:t>
            </a:r>
          </a:p>
          <a:p>
            <a:pPr>
              <a:buFontTx/>
              <a:buNone/>
              <a:defRPr/>
            </a:pPr>
            <a:r>
              <a:rPr lang="en-US" sz="1600" b="1" dirty="0">
                <a:solidFill>
                  <a:srgbClr val="FFC000"/>
                </a:solidFill>
              </a:rPr>
              <a:t>The Risk Assessment &amp; Safety Management Model is the creation of Rick Curtis.</a:t>
            </a:r>
            <a:endParaRPr lang="en-US" sz="1600" dirty="0">
              <a:solidFill>
                <a:srgbClr val="FFC000"/>
              </a:solidFill>
            </a:endParaRPr>
          </a:p>
          <a:p>
            <a:pPr>
              <a:defRPr/>
            </a:pP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Formula</a:t>
            </a:r>
          </a:p>
        </p:txBody>
      </p:sp>
      <p:sp>
        <p:nvSpPr>
          <p:cNvPr id="3" name="Content Placeholder 2"/>
          <p:cNvSpPr>
            <a:spLocks noGrp="1"/>
          </p:cNvSpPr>
          <p:nvPr>
            <p:ph idx="1"/>
          </p:nvPr>
        </p:nvSpPr>
        <p:spPr>
          <a:xfrm>
            <a:off x="365760" y="2450591"/>
            <a:ext cx="11731752" cy="3726371"/>
          </a:xfrm>
        </p:spPr>
        <p:txBody>
          <a:bodyPr>
            <a:noAutofit/>
          </a:bodyPr>
          <a:lstStyle/>
          <a:p>
            <a:pPr marL="0" indent="0" algn="ctr">
              <a:buNone/>
            </a:pPr>
            <a:r>
              <a:rPr lang="en-US" sz="9000" dirty="0"/>
              <a:t>How Likely? * How Bad?  </a:t>
            </a:r>
            <a:br>
              <a:rPr lang="en-US" sz="9000" dirty="0"/>
            </a:br>
            <a:r>
              <a:rPr lang="en-US" sz="9000" dirty="0"/>
              <a:t>= Risk Level</a:t>
            </a:r>
          </a:p>
        </p:txBody>
      </p:sp>
    </p:spTree>
    <p:extLst>
      <p:ext uri="{BB962C8B-B14F-4D97-AF65-F5344CB8AC3E}">
        <p14:creationId xmlns:p14="http://schemas.microsoft.com/office/powerpoint/2010/main" val="63630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Level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518667"/>
              </p:ext>
            </p:extLst>
          </p:nvPr>
        </p:nvGraphicFramePr>
        <p:xfrm>
          <a:off x="1120775" y="1825625"/>
          <a:ext cx="10233025" cy="2590800"/>
        </p:xfrm>
        <a:graphic>
          <a:graphicData uri="http://schemas.openxmlformats.org/drawingml/2006/table">
            <a:tbl>
              <a:tblPr firstRow="1" bandRow="1">
                <a:tableStyleId>{5C22544A-7EE6-4342-B048-85BDC9FD1C3A}</a:tableStyleId>
              </a:tblPr>
              <a:tblGrid>
                <a:gridCol w="820567">
                  <a:extLst>
                    <a:ext uri="{9D8B030D-6E8A-4147-A177-3AD203B41FA5}">
                      <a16:colId xmlns:a16="http://schemas.microsoft.com/office/drawing/2014/main" val="3919580873"/>
                    </a:ext>
                  </a:extLst>
                </a:gridCol>
                <a:gridCol w="2082018">
                  <a:extLst>
                    <a:ext uri="{9D8B030D-6E8A-4147-A177-3AD203B41FA5}">
                      <a16:colId xmlns:a16="http://schemas.microsoft.com/office/drawing/2014/main" val="4019805491"/>
                    </a:ext>
                  </a:extLst>
                </a:gridCol>
                <a:gridCol w="2377440">
                  <a:extLst>
                    <a:ext uri="{9D8B030D-6E8A-4147-A177-3AD203B41FA5}">
                      <a16:colId xmlns:a16="http://schemas.microsoft.com/office/drawing/2014/main" val="1431153522"/>
                    </a:ext>
                  </a:extLst>
                </a:gridCol>
                <a:gridCol w="2293034">
                  <a:extLst>
                    <a:ext uri="{9D8B030D-6E8A-4147-A177-3AD203B41FA5}">
                      <a16:colId xmlns:a16="http://schemas.microsoft.com/office/drawing/2014/main" val="1802663621"/>
                    </a:ext>
                  </a:extLst>
                </a:gridCol>
                <a:gridCol w="2659966">
                  <a:extLst>
                    <a:ext uri="{9D8B030D-6E8A-4147-A177-3AD203B41FA5}">
                      <a16:colId xmlns:a16="http://schemas.microsoft.com/office/drawing/2014/main" val="1207782354"/>
                    </a:ext>
                  </a:extLst>
                </a:gridCol>
              </a:tblGrid>
              <a:tr h="370840">
                <a:tc rowSpan="5">
                  <a:txBody>
                    <a:bodyPr/>
                    <a:lstStyle/>
                    <a:p>
                      <a:r>
                        <a:rPr lang="en-US" sz="2800" baseline="0" dirty="0"/>
                        <a:t>      </a:t>
                      </a:r>
                      <a:r>
                        <a:rPr lang="en-US" sz="2800" dirty="0"/>
                        <a:t>Probability</a:t>
                      </a:r>
                    </a:p>
                  </a:txBody>
                  <a:tcPr vert="vert270" anchor="ctr">
                    <a:solidFill>
                      <a:schemeClr val="bg1"/>
                    </a:solidFill>
                  </a:tcPr>
                </a:tc>
                <a:tc>
                  <a:txBody>
                    <a:bodyPr/>
                    <a:lstStyle/>
                    <a:p>
                      <a:pPr algn="r"/>
                      <a:r>
                        <a:rPr lang="en-US" sz="2800" b="1" dirty="0">
                          <a:solidFill>
                            <a:schemeClr val="bg1"/>
                          </a:solidFill>
                        </a:rPr>
                        <a:t>High</a:t>
                      </a:r>
                    </a:p>
                  </a:txBody>
                  <a:tcPr>
                    <a:solidFill>
                      <a:schemeClr val="tx1"/>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extLst>
                  <a:ext uri="{0D108BD9-81ED-4DB2-BD59-A6C34878D82A}">
                    <a16:rowId xmlns:a16="http://schemas.microsoft.com/office/drawing/2014/main" val="200320915"/>
                  </a:ext>
                </a:extLst>
              </a:tr>
              <a:tr h="370840">
                <a:tc vMerge="1">
                  <a:txBody>
                    <a:bodyPr/>
                    <a:lstStyle/>
                    <a:p>
                      <a:endParaRPr lang="en-US" dirty="0"/>
                    </a:p>
                  </a:txBody>
                  <a:tcPr/>
                </a:tc>
                <a:tc>
                  <a:txBody>
                    <a:bodyPr/>
                    <a:lstStyle/>
                    <a:p>
                      <a:pPr algn="r"/>
                      <a:r>
                        <a:rPr lang="en-US" sz="2800" b="1" dirty="0"/>
                        <a:t>Medium</a:t>
                      </a:r>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extLst>
                  <a:ext uri="{0D108BD9-81ED-4DB2-BD59-A6C34878D82A}">
                    <a16:rowId xmlns:a16="http://schemas.microsoft.com/office/drawing/2014/main" val="2168405236"/>
                  </a:ext>
                </a:extLst>
              </a:tr>
              <a:tr h="370840">
                <a:tc vMerge="1">
                  <a:txBody>
                    <a:bodyPr/>
                    <a:lstStyle/>
                    <a:p>
                      <a:endParaRPr lang="en-US" dirty="0"/>
                    </a:p>
                  </a:txBody>
                  <a:tcPr/>
                </a:tc>
                <a:tc>
                  <a:txBody>
                    <a:bodyPr/>
                    <a:lstStyle/>
                    <a:p>
                      <a:pPr algn="r"/>
                      <a:r>
                        <a:rPr lang="en-US" sz="2800" b="1" dirty="0"/>
                        <a:t>Low</a:t>
                      </a:r>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FFFF00"/>
                    </a:solidFill>
                  </a:tcPr>
                </a:tc>
                <a:extLst>
                  <a:ext uri="{0D108BD9-81ED-4DB2-BD59-A6C34878D82A}">
                    <a16:rowId xmlns:a16="http://schemas.microsoft.com/office/drawing/2014/main" val="397200604"/>
                  </a:ext>
                </a:extLst>
              </a:tr>
              <a:tr h="370840">
                <a:tc vMerge="1">
                  <a:txBody>
                    <a:bodyPr/>
                    <a:lstStyle/>
                    <a:p>
                      <a:endParaRPr lang="en-US" dirty="0"/>
                    </a:p>
                  </a:txBody>
                  <a:tcPr/>
                </a:tc>
                <a:tc>
                  <a:txBody>
                    <a:bodyPr/>
                    <a:lstStyle/>
                    <a:p>
                      <a:endParaRPr lang="en-US"/>
                    </a:p>
                  </a:txBody>
                  <a:tcPr>
                    <a:solidFill>
                      <a:schemeClr val="tx1"/>
                    </a:solidFill>
                  </a:tcPr>
                </a:tc>
                <a:tc>
                  <a:txBody>
                    <a:bodyPr/>
                    <a:lstStyle/>
                    <a:p>
                      <a:pPr algn="ctr"/>
                      <a:r>
                        <a:rPr lang="en-US" sz="2800" b="1" dirty="0"/>
                        <a:t>Low</a:t>
                      </a:r>
                    </a:p>
                  </a:txBody>
                  <a:tcPr>
                    <a:solidFill>
                      <a:schemeClr val="tx1"/>
                    </a:solidFill>
                  </a:tcPr>
                </a:tc>
                <a:tc>
                  <a:txBody>
                    <a:bodyPr/>
                    <a:lstStyle/>
                    <a:p>
                      <a:pPr algn="ctr"/>
                      <a:r>
                        <a:rPr lang="en-US" sz="2800" b="1" dirty="0"/>
                        <a:t>Medium</a:t>
                      </a:r>
                    </a:p>
                  </a:txBody>
                  <a:tcPr>
                    <a:solidFill>
                      <a:schemeClr val="tx1"/>
                    </a:solidFill>
                  </a:tcPr>
                </a:tc>
                <a:tc>
                  <a:txBody>
                    <a:bodyPr/>
                    <a:lstStyle/>
                    <a:p>
                      <a:pPr algn="ctr"/>
                      <a:r>
                        <a:rPr lang="en-US" sz="2800" b="1" dirty="0"/>
                        <a:t>High</a:t>
                      </a:r>
                    </a:p>
                  </a:txBody>
                  <a:tcPr>
                    <a:solidFill>
                      <a:schemeClr val="tx1"/>
                    </a:solidFill>
                  </a:tcPr>
                </a:tc>
                <a:extLst>
                  <a:ext uri="{0D108BD9-81ED-4DB2-BD59-A6C34878D82A}">
                    <a16:rowId xmlns:a16="http://schemas.microsoft.com/office/drawing/2014/main" val="664677909"/>
                  </a:ext>
                </a:extLst>
              </a:tr>
              <a:tr h="370840">
                <a:tc vMerge="1">
                  <a:txBody>
                    <a:bodyPr/>
                    <a:lstStyle/>
                    <a:p>
                      <a:endParaRPr lang="en-US" dirty="0"/>
                    </a:p>
                  </a:txBody>
                  <a:tcPr/>
                </a:tc>
                <a:tc gridSpan="4">
                  <a:txBody>
                    <a:bodyPr/>
                    <a:lstStyle/>
                    <a:p>
                      <a:pPr algn="ctr"/>
                      <a:r>
                        <a:rPr lang="en-US" sz="2800" b="1" dirty="0">
                          <a:solidFill>
                            <a:schemeClr val="tx1"/>
                          </a:solidFill>
                        </a:rPr>
                        <a:t>Severity of Consequences</a:t>
                      </a: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539462653"/>
                  </a:ext>
                </a:extLst>
              </a:tr>
            </a:tbl>
          </a:graphicData>
        </a:graphic>
      </p:graphicFrame>
      <p:cxnSp>
        <p:nvCxnSpPr>
          <p:cNvPr id="6" name="Straight Connector 5"/>
          <p:cNvCxnSpPr/>
          <p:nvPr/>
        </p:nvCxnSpPr>
        <p:spPr>
          <a:xfrm>
            <a:off x="3924886" y="1825625"/>
            <a:ext cx="7428914" cy="1592824"/>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8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5792-BA02-4DB5-88A2-22C55CCCA50C}"/>
              </a:ext>
            </a:extLst>
          </p:cNvPr>
          <p:cNvSpPr>
            <a:spLocks noGrp="1"/>
          </p:cNvSpPr>
          <p:nvPr>
            <p:ph type="title"/>
          </p:nvPr>
        </p:nvSpPr>
        <p:spPr/>
        <p:txBody>
          <a:bodyPr/>
          <a:lstStyle/>
          <a:p>
            <a:r>
              <a:rPr lang="en-US" dirty="0"/>
              <a:t>Risk Level Calculator</a:t>
            </a:r>
          </a:p>
        </p:txBody>
      </p:sp>
      <p:sp>
        <p:nvSpPr>
          <p:cNvPr id="3" name="Content Placeholder 2">
            <a:extLst>
              <a:ext uri="{FF2B5EF4-FFF2-40B4-BE49-F238E27FC236}">
                <a16:creationId xmlns:a16="http://schemas.microsoft.com/office/drawing/2014/main" id="{D0F2280E-1F13-4D89-B1DF-FED8F4D24A8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1150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your Risk Level</a:t>
            </a:r>
          </a:p>
        </p:txBody>
      </p:sp>
      <p:pic>
        <p:nvPicPr>
          <p:cNvPr id="2054" name="Picture 6" descr="C:\Users\rcurt\AppData\Local\Temp\SNAGHTMLec15b5b.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0621" y="2020341"/>
            <a:ext cx="1733333" cy="39619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183" y="2431632"/>
            <a:ext cx="4543864" cy="3200876"/>
          </a:xfrm>
          <a:prstGeom prst="rect">
            <a:avLst/>
          </a:prstGeom>
          <a:noFill/>
        </p:spPr>
        <p:txBody>
          <a:bodyPr wrap="square" rtlCol="0">
            <a:spAutoFit/>
          </a:bodyPr>
          <a:lstStyle/>
          <a:p>
            <a:pPr algn="r"/>
            <a:r>
              <a:rPr lang="en-US" sz="5400" dirty="0"/>
              <a:t>Red Light</a:t>
            </a:r>
          </a:p>
          <a:p>
            <a:pPr algn="r"/>
            <a:endParaRPr lang="en-US" sz="2000" dirty="0"/>
          </a:p>
          <a:p>
            <a:pPr algn="r"/>
            <a:r>
              <a:rPr lang="en-US" sz="5400" dirty="0"/>
              <a:t>Yellow Light</a:t>
            </a:r>
          </a:p>
          <a:p>
            <a:pPr algn="r"/>
            <a:endParaRPr lang="en-US" sz="2000" dirty="0"/>
          </a:p>
          <a:p>
            <a:pPr algn="r"/>
            <a:r>
              <a:rPr lang="en-US" sz="5400" dirty="0"/>
              <a:t>Green Light</a:t>
            </a:r>
          </a:p>
        </p:txBody>
      </p:sp>
      <p:sp>
        <p:nvSpPr>
          <p:cNvPr id="9" name="TextBox 8"/>
          <p:cNvSpPr txBox="1"/>
          <p:nvPr/>
        </p:nvSpPr>
        <p:spPr>
          <a:xfrm>
            <a:off x="7269528" y="2400855"/>
            <a:ext cx="3815818" cy="3200876"/>
          </a:xfrm>
          <a:prstGeom prst="rect">
            <a:avLst/>
          </a:prstGeom>
          <a:noFill/>
        </p:spPr>
        <p:txBody>
          <a:bodyPr wrap="square" rtlCol="0">
            <a:spAutoFit/>
          </a:bodyPr>
          <a:lstStyle/>
          <a:p>
            <a:r>
              <a:rPr lang="en-US" sz="5400" dirty="0"/>
              <a:t>Stop</a:t>
            </a:r>
          </a:p>
          <a:p>
            <a:endParaRPr lang="en-US" sz="2000" dirty="0"/>
          </a:p>
          <a:p>
            <a:r>
              <a:rPr lang="en-US" sz="5400" dirty="0"/>
              <a:t>Caution</a:t>
            </a:r>
          </a:p>
          <a:p>
            <a:endParaRPr lang="en-US" sz="2000" dirty="0"/>
          </a:p>
          <a:p>
            <a:r>
              <a:rPr lang="en-US" sz="5400" dirty="0"/>
              <a:t>Go</a:t>
            </a:r>
          </a:p>
        </p:txBody>
      </p:sp>
    </p:spTree>
    <p:extLst>
      <p:ext uri="{BB962C8B-B14F-4D97-AF65-F5344CB8AC3E}">
        <p14:creationId xmlns:p14="http://schemas.microsoft.com/office/powerpoint/2010/main" val="432376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a:t>‘Flattened’ Matrix</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980" y="3478947"/>
            <a:ext cx="7956171" cy="2745972"/>
          </a:xfrm>
          <a:prstGeom prst="rect">
            <a:avLst/>
          </a:prstGeom>
        </p:spPr>
      </p:pic>
      <p:sp>
        <p:nvSpPr>
          <p:cNvPr id="3" name="TextBox 2"/>
          <p:cNvSpPr txBox="1"/>
          <p:nvPr/>
        </p:nvSpPr>
        <p:spPr>
          <a:xfrm>
            <a:off x="3581400" y="5331371"/>
            <a:ext cx="4737100" cy="1169551"/>
          </a:xfrm>
          <a:prstGeom prst="rect">
            <a:avLst/>
          </a:prstGeom>
          <a:noFill/>
        </p:spPr>
        <p:txBody>
          <a:bodyPr wrap="square" rtlCol="0">
            <a:spAutoFit/>
          </a:bodyPr>
          <a:lstStyle/>
          <a:p>
            <a:pPr algn="ctr"/>
            <a:r>
              <a:rPr lang="en-US" sz="7000" b="1" dirty="0"/>
              <a:t>Risk Level</a:t>
            </a:r>
          </a:p>
        </p:txBody>
      </p:sp>
      <p:sp>
        <p:nvSpPr>
          <p:cNvPr id="4" name="TextBox 3"/>
          <p:cNvSpPr txBox="1"/>
          <p:nvPr/>
        </p:nvSpPr>
        <p:spPr>
          <a:xfrm>
            <a:off x="1981580" y="5008205"/>
            <a:ext cx="1028320" cy="646331"/>
          </a:xfrm>
          <a:prstGeom prst="rect">
            <a:avLst/>
          </a:prstGeom>
          <a:noFill/>
        </p:spPr>
        <p:txBody>
          <a:bodyPr wrap="square" rtlCol="0">
            <a:spAutoFit/>
          </a:bodyPr>
          <a:lstStyle/>
          <a:p>
            <a:r>
              <a:rPr lang="en-US" sz="3600" b="1" dirty="0"/>
              <a:t>Low</a:t>
            </a:r>
          </a:p>
        </p:txBody>
      </p:sp>
      <p:sp>
        <p:nvSpPr>
          <p:cNvPr id="6" name="TextBox 5"/>
          <p:cNvSpPr txBox="1"/>
          <p:nvPr/>
        </p:nvSpPr>
        <p:spPr>
          <a:xfrm>
            <a:off x="9099930" y="5008204"/>
            <a:ext cx="1352170" cy="646331"/>
          </a:xfrm>
          <a:prstGeom prst="rect">
            <a:avLst/>
          </a:prstGeom>
          <a:noFill/>
        </p:spPr>
        <p:txBody>
          <a:bodyPr wrap="square" rtlCol="0">
            <a:spAutoFit/>
          </a:bodyPr>
          <a:lstStyle/>
          <a:p>
            <a:r>
              <a:rPr lang="en-US" sz="3600" b="1" dirty="0"/>
              <a:t>High</a:t>
            </a:r>
          </a:p>
        </p:txBody>
      </p:sp>
      <p:cxnSp>
        <p:nvCxnSpPr>
          <p:cNvPr id="7" name="Straight Arrow Connector 6"/>
          <p:cNvCxnSpPr/>
          <p:nvPr/>
        </p:nvCxnSpPr>
        <p:spPr>
          <a:xfrm>
            <a:off x="3118104" y="5331371"/>
            <a:ext cx="5779008" cy="0"/>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6" descr="C:\Users\rcurt\AppData\Local\Temp\SNAGHTMLec15b5b.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5400000">
            <a:off x="5016171" y="397268"/>
            <a:ext cx="1733333" cy="396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291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p:txBody>
          <a:bodyPr/>
          <a:lstStyle/>
          <a:p>
            <a:pPr eaLnBrk="1" hangingPunct="1">
              <a:buFont typeface="Wingdings" pitchFamily="2" charset="2"/>
              <a:buChar char=""/>
              <a:defRPr/>
            </a:pPr>
            <a:r>
              <a:rPr lang="en-US" dirty="0"/>
              <a:t>Cast Away Scene 1</a:t>
            </a:r>
          </a:p>
        </p:txBody>
      </p:sp>
      <p:pic>
        <p:nvPicPr>
          <p:cNvPr id="27652" name="Picture 6" descr="CASTAWAY-1"/>
          <p:cNvPicPr>
            <a:picLocks noChangeAspect="1" noChangeArrowheads="1"/>
          </p:cNvPicPr>
          <p:nvPr/>
        </p:nvPicPr>
        <p:blipFill>
          <a:blip r:embed="rId3" cstate="print"/>
          <a:srcRect/>
          <a:stretch>
            <a:fillRect/>
          </a:stretch>
        </p:blipFill>
        <p:spPr bwMode="auto">
          <a:xfrm>
            <a:off x="3657600" y="2270126"/>
            <a:ext cx="4876800" cy="3657600"/>
          </a:xfrm>
          <a:prstGeom prst="rect">
            <a:avLst/>
          </a:prstGeom>
          <a:noFill/>
          <a:ln w="9525">
            <a:noFill/>
            <a:miter lim="800000"/>
            <a:headEnd/>
            <a:tailEnd/>
          </a:ln>
        </p:spPr>
      </p:pic>
      <p:sp>
        <p:nvSpPr>
          <p:cNvPr id="27653" name="TextBox 4"/>
          <p:cNvSpPr txBox="1">
            <a:spLocks noChangeArrowheads="1"/>
          </p:cNvSpPr>
          <p:nvPr/>
        </p:nvSpPr>
        <p:spPr bwMode="auto">
          <a:xfrm>
            <a:off x="2009776" y="6062663"/>
            <a:ext cx="1707455" cy="369332"/>
          </a:xfrm>
          <a:prstGeom prst="rect">
            <a:avLst/>
          </a:prstGeom>
          <a:noFill/>
          <a:ln w="9525">
            <a:noFill/>
            <a:miter lim="800000"/>
            <a:headEnd/>
            <a:tailEnd/>
          </a:ln>
        </p:spPr>
        <p:txBody>
          <a:bodyPr wrap="none">
            <a:spAutoFit/>
          </a:bodyPr>
          <a:lstStyle/>
          <a:p>
            <a:r>
              <a:rPr lang="en-US"/>
              <a:t>DVD Chapter 14</a:t>
            </a:r>
          </a:p>
        </p:txBody>
      </p:sp>
      <p:sp>
        <p:nvSpPr>
          <p:cNvPr id="2" name="Title 1"/>
          <p:cNvSpPr>
            <a:spLocks noGrp="1"/>
          </p:cNvSpPr>
          <p:nvPr>
            <p:ph type="title"/>
          </p:nvPr>
        </p:nvSpPr>
        <p:spPr/>
        <p:txBody>
          <a:bodyPr/>
          <a:lstStyle/>
          <a:p>
            <a:r>
              <a:rPr lang="en-US" dirty="0"/>
              <a:t>An Accident in the making…</a:t>
            </a:r>
          </a:p>
        </p:txBody>
      </p:sp>
    </p:spTree>
    <p:extLst>
      <p:ext uri="{BB962C8B-B14F-4D97-AF65-F5344CB8AC3E}">
        <p14:creationId xmlns:p14="http://schemas.microsoft.com/office/powerpoint/2010/main" val="2419450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Causal Factors?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17102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n 5"/>
          <p:cNvSpPr/>
          <p:nvPr/>
        </p:nvSpPr>
        <p:spPr bwMode="auto">
          <a:xfrm>
            <a:off x="2992439" y="200501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2" name="Group 3"/>
          <p:cNvGrpSpPr>
            <a:grpSpLocks/>
          </p:cNvGrpSpPr>
          <p:nvPr/>
        </p:nvGrpSpPr>
        <p:grpSpPr bwMode="auto">
          <a:xfrm>
            <a:off x="3016251" y="4813301"/>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1"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Raft</a:t>
              </a:r>
            </a:p>
          </p:txBody>
        </p:sp>
      </p:grpSp>
      <p:sp>
        <p:nvSpPr>
          <p:cNvPr id="28677"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dirty="0"/>
              <a:t>Equipment</a:t>
            </a:r>
          </a:p>
        </p:txBody>
      </p:sp>
      <p:sp>
        <p:nvSpPr>
          <p:cNvPr id="28678"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dirty="0"/>
              <a:t>People</a:t>
            </a:r>
          </a:p>
        </p:txBody>
      </p:sp>
      <p:sp>
        <p:nvSpPr>
          <p:cNvPr id="28679"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dirty="0"/>
              <a:t>Environment</a:t>
            </a:r>
          </a:p>
        </p:txBody>
      </p:sp>
      <p:grpSp>
        <p:nvGrpSpPr>
          <p:cNvPr id="3" name="Group 3"/>
          <p:cNvGrpSpPr>
            <a:grpSpLocks/>
          </p:cNvGrpSpPr>
          <p:nvPr/>
        </p:nvGrpSpPr>
        <p:grpSpPr bwMode="auto">
          <a:xfrm>
            <a:off x="3035301" y="2193926"/>
            <a:ext cx="1247775" cy="1255713"/>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1" y="1551867"/>
              <a:ext cx="961187" cy="96026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No Food Water</a:t>
              </a:r>
            </a:p>
          </p:txBody>
        </p:sp>
      </p:grpSp>
      <p:sp>
        <p:nvSpPr>
          <p:cNvPr id="54" name="Can 53"/>
          <p:cNvSpPr/>
          <p:nvPr/>
        </p:nvSpPr>
        <p:spPr bwMode="auto">
          <a:xfrm>
            <a:off x="5497514" y="1974851"/>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4" name="Group 3"/>
          <p:cNvGrpSpPr>
            <a:grpSpLocks/>
          </p:cNvGrpSpPr>
          <p:nvPr/>
        </p:nvGrpSpPr>
        <p:grpSpPr bwMode="auto">
          <a:xfrm>
            <a:off x="3021014" y="3522664"/>
            <a:ext cx="1247775" cy="1254125"/>
            <a:chOff x="4736174" y="1352599"/>
            <a:chExt cx="1358800" cy="1358800"/>
          </a:xfrm>
        </p:grpSpPr>
        <p:sp>
          <p:nvSpPr>
            <p:cNvPr id="57" name="Oval 5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Paddle</a:t>
              </a:r>
            </a:p>
          </p:txBody>
        </p:sp>
      </p:grpSp>
      <p:grpSp>
        <p:nvGrpSpPr>
          <p:cNvPr id="5" name="Group 3"/>
          <p:cNvGrpSpPr>
            <a:grpSpLocks/>
          </p:cNvGrpSpPr>
          <p:nvPr/>
        </p:nvGrpSpPr>
        <p:grpSpPr bwMode="auto">
          <a:xfrm>
            <a:off x="5557839" y="4827589"/>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Coral Reef</a:t>
              </a:r>
            </a:p>
          </p:txBody>
        </p:sp>
      </p:grpSp>
      <p:grpSp>
        <p:nvGrpSpPr>
          <p:cNvPr id="7" name="Group 3"/>
          <p:cNvGrpSpPr>
            <a:grpSpLocks/>
          </p:cNvGrpSpPr>
          <p:nvPr/>
        </p:nvGrpSpPr>
        <p:grpSpPr bwMode="auto">
          <a:xfrm>
            <a:off x="5532439" y="3498851"/>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60"/>
              <a:ext cx="1092572"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000" dirty="0"/>
                <a:t>Huge Waves</a:t>
              </a:r>
            </a:p>
          </p:txBody>
        </p:sp>
      </p:grpSp>
      <p:grpSp>
        <p:nvGrpSpPr>
          <p:cNvPr id="8" name="Group 3"/>
          <p:cNvGrpSpPr>
            <a:grpSpLocks/>
          </p:cNvGrpSpPr>
          <p:nvPr/>
        </p:nvGrpSpPr>
        <p:grpSpPr bwMode="auto">
          <a:xfrm>
            <a:off x="7974014" y="2212976"/>
            <a:ext cx="1247775" cy="1254125"/>
            <a:chOff x="4736174" y="1352599"/>
            <a:chExt cx="1358800" cy="1358800"/>
          </a:xfrm>
        </p:grpSpPr>
        <p:sp>
          <p:nvSpPr>
            <p:cNvPr id="71" name="Oval 7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2" name="Oval 4"/>
            <p:cNvSpPr/>
            <p:nvPr/>
          </p:nvSpPr>
          <p:spPr>
            <a:xfrm>
              <a:off x="4934980" y="1550400"/>
              <a:ext cx="107874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Fear / Anxiety</a:t>
              </a:r>
            </a:p>
          </p:txBody>
        </p:sp>
      </p:grpSp>
      <p:grpSp>
        <p:nvGrpSpPr>
          <p:cNvPr id="9" name="Group 3"/>
          <p:cNvGrpSpPr>
            <a:grpSpLocks/>
          </p:cNvGrpSpPr>
          <p:nvPr/>
        </p:nvGrpSpPr>
        <p:grpSpPr bwMode="auto">
          <a:xfrm>
            <a:off x="7970839" y="4878389"/>
            <a:ext cx="1247775" cy="1254125"/>
            <a:chOff x="4736174" y="1352599"/>
            <a:chExt cx="1358800" cy="1358800"/>
          </a:xfrm>
        </p:grpSpPr>
        <p:sp>
          <p:nvSpPr>
            <p:cNvPr id="74" name="Oval 73"/>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No Plan</a:t>
              </a:r>
            </a:p>
          </p:txBody>
        </p:sp>
      </p:grpSp>
      <p:grpSp>
        <p:nvGrpSpPr>
          <p:cNvPr id="10" name="Group 3"/>
          <p:cNvGrpSpPr>
            <a:grpSpLocks/>
          </p:cNvGrpSpPr>
          <p:nvPr/>
        </p:nvGrpSpPr>
        <p:grpSpPr bwMode="auto">
          <a:xfrm>
            <a:off x="7937501" y="3529014"/>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398"/>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Indecisive</a:t>
              </a:r>
            </a:p>
          </p:txBody>
        </p:sp>
      </p:grpSp>
      <p:sp>
        <p:nvSpPr>
          <p:cNvPr id="11" name="Title 10"/>
          <p:cNvSpPr>
            <a:spLocks noGrp="1"/>
          </p:cNvSpPr>
          <p:nvPr>
            <p:ph type="title"/>
          </p:nvPr>
        </p:nvSpPr>
        <p:spPr/>
        <p:txBody>
          <a:bodyPr/>
          <a:lstStyle/>
          <a:p>
            <a:r>
              <a:rPr lang="en-US" dirty="0"/>
              <a:t>Hazard Factors</a:t>
            </a:r>
          </a:p>
        </p:txBody>
      </p:sp>
    </p:spTree>
    <p:extLst>
      <p:ext uri="{BB962C8B-B14F-4D97-AF65-F5344CB8AC3E}">
        <p14:creationId xmlns:p14="http://schemas.microsoft.com/office/powerpoint/2010/main" val="35082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500"/>
                                        <p:tgtEl>
                                          <p:spTgt spid="286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9"/>
                                        </p:tgtEl>
                                        <p:attrNameLst>
                                          <p:attrName>style.visibility</p:attrName>
                                        </p:attrNameLst>
                                      </p:cBhvr>
                                      <p:to>
                                        <p:strVal val="visible"/>
                                      </p:to>
                                    </p:set>
                                    <p:animEffect transition="in" filter="fade">
                                      <p:cBhvr>
                                        <p:cTn id="17" dur="500"/>
                                        <p:tgtEl>
                                          <p:spTgt spid="286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8"/>
                                        </p:tgtEl>
                                        <p:attrNameLst>
                                          <p:attrName>style.visibility</p:attrName>
                                        </p:attrNameLst>
                                      </p:cBhvr>
                                      <p:to>
                                        <p:strVal val="visible"/>
                                      </p:to>
                                    </p:set>
                                    <p:animEffect transition="in" filter="fade">
                                      <p:cBhvr>
                                        <p:cTn id="27" dur="500"/>
                                        <p:tgtEl>
                                          <p:spTgt spid="286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2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2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2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20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677" grpId="0"/>
      <p:bldP spid="28678" grpId="0"/>
      <p:bldP spid="28679" grpId="0"/>
      <p:bldP spid="54" grpId="0" animBg="1"/>
      <p:bldP spid="5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274320" y="227013"/>
            <a:ext cx="11649456" cy="762000"/>
          </a:xfrm>
        </p:spPr>
        <p:txBody>
          <a:bodyPr>
            <a:noAutofit/>
          </a:bodyPr>
          <a:lstStyle/>
          <a:p>
            <a:pPr eaLnBrk="1" hangingPunct="1"/>
            <a:r>
              <a:rPr lang="en-US" altLang="en-US" sz="3600" dirty="0"/>
              <a:t>Risk Assessment &amp; Safety Management Model (RASM) ©</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7454" y="1447801"/>
            <a:ext cx="7997093" cy="4949825"/>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sp>
        <p:nvSpPr>
          <p:cNvPr id="7" name="TextBox 6"/>
          <p:cNvSpPr txBox="1"/>
          <p:nvPr/>
        </p:nvSpPr>
        <p:spPr>
          <a:xfrm>
            <a:off x="5068360" y="5811477"/>
            <a:ext cx="4807160" cy="769441"/>
          </a:xfrm>
          <a:prstGeom prst="rect">
            <a:avLst/>
          </a:prstGeom>
          <a:noFill/>
        </p:spPr>
        <p:txBody>
          <a:bodyPr wrap="square" rtlCol="0">
            <a:spAutoFit/>
          </a:bodyPr>
          <a:lstStyle/>
          <a:p>
            <a:pPr algn="ctr"/>
            <a:r>
              <a:rPr lang="en-US" sz="4400" b="1" dirty="0"/>
              <a:t>Risk Level</a:t>
            </a:r>
          </a:p>
        </p:txBody>
      </p:sp>
      <p:sp>
        <p:nvSpPr>
          <p:cNvPr id="8" name="TextBox 7"/>
          <p:cNvSpPr txBox="1"/>
          <p:nvPr/>
        </p:nvSpPr>
        <p:spPr>
          <a:xfrm>
            <a:off x="4907302" y="5569377"/>
            <a:ext cx="1028320" cy="461665"/>
          </a:xfrm>
          <a:prstGeom prst="rect">
            <a:avLst/>
          </a:prstGeom>
          <a:noFill/>
        </p:spPr>
        <p:txBody>
          <a:bodyPr wrap="square" rtlCol="0">
            <a:spAutoFit/>
          </a:bodyPr>
          <a:lstStyle/>
          <a:p>
            <a:r>
              <a:rPr lang="en-US" sz="2400" b="1" dirty="0"/>
              <a:t>Low</a:t>
            </a:r>
          </a:p>
        </p:txBody>
      </p:sp>
      <p:sp>
        <p:nvSpPr>
          <p:cNvPr id="9" name="TextBox 8"/>
          <p:cNvSpPr txBox="1"/>
          <p:nvPr/>
        </p:nvSpPr>
        <p:spPr>
          <a:xfrm>
            <a:off x="9418462" y="5580644"/>
            <a:ext cx="1352170" cy="461665"/>
          </a:xfrm>
          <a:prstGeom prst="rect">
            <a:avLst/>
          </a:prstGeom>
          <a:noFill/>
        </p:spPr>
        <p:txBody>
          <a:bodyPr wrap="square" rtlCol="0">
            <a:spAutoFit/>
          </a:bodyPr>
          <a:lstStyle/>
          <a:p>
            <a:r>
              <a:rPr lang="en-US" sz="2400" b="1" dirty="0"/>
              <a:t>High</a:t>
            </a:r>
          </a:p>
        </p:txBody>
      </p:sp>
      <p:cxnSp>
        <p:nvCxnSpPr>
          <p:cNvPr id="14" name="Straight Arrow Connector 13"/>
          <p:cNvCxnSpPr/>
          <p:nvPr/>
        </p:nvCxnSpPr>
        <p:spPr>
          <a:xfrm flipV="1">
            <a:off x="5674034" y="5811476"/>
            <a:ext cx="3673166" cy="3200"/>
          </a:xfrm>
          <a:prstGeom prst="straightConnector1">
            <a:avLst/>
          </a:prstGeom>
          <a:ln w="571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532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Hazard Factors</a:t>
            </a:r>
          </a:p>
        </p:txBody>
      </p:sp>
      <p:sp>
        <p:nvSpPr>
          <p:cNvPr id="146435"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b="1" dirty="0">
                <a:solidFill>
                  <a:srgbClr val="FF9900"/>
                </a:solidFill>
                <a:cs typeface="Times New Roman" pitchFamily="18" charset="0"/>
              </a:rPr>
              <a:t>Environment</a:t>
            </a:r>
          </a:p>
          <a:p>
            <a:pPr lvl="1" eaLnBrk="1" hangingPunct="1">
              <a:lnSpc>
                <a:spcPct val="90000"/>
              </a:lnSpc>
              <a:buClr>
                <a:schemeClr val="tx1"/>
              </a:buClr>
            </a:pPr>
            <a:r>
              <a:rPr lang="en-US" dirty="0">
                <a:solidFill>
                  <a:schemeClr val="tx1">
                    <a:lumMod val="95000"/>
                  </a:schemeClr>
                </a:solidFill>
                <a:cs typeface="Times New Roman" pitchFamily="18" charset="0"/>
              </a:rPr>
              <a:t>High Water</a:t>
            </a:r>
          </a:p>
          <a:p>
            <a:pPr lvl="1" eaLnBrk="1" hangingPunct="1">
              <a:lnSpc>
                <a:spcPct val="90000"/>
              </a:lnSpc>
              <a:buClr>
                <a:schemeClr val="tx1"/>
              </a:buClr>
            </a:pPr>
            <a:r>
              <a:rPr lang="en-US" dirty="0">
                <a:solidFill>
                  <a:schemeClr val="tx1">
                    <a:lumMod val="95000"/>
                  </a:schemeClr>
                </a:solidFill>
                <a:cs typeface="Times New Roman" pitchFamily="18" charset="0"/>
              </a:rPr>
              <a:t>High Temperatures</a:t>
            </a:r>
          </a:p>
          <a:p>
            <a:pPr lvl="1" eaLnBrk="1" hangingPunct="1">
              <a:lnSpc>
                <a:spcPct val="90000"/>
              </a:lnSpc>
              <a:buClr>
                <a:schemeClr val="tx1"/>
              </a:buClr>
            </a:pPr>
            <a:r>
              <a:rPr lang="en-US" dirty="0">
                <a:solidFill>
                  <a:schemeClr val="tx1">
                    <a:lumMod val="95000"/>
                  </a:schemeClr>
                </a:solidFill>
                <a:cs typeface="Times New Roman" pitchFamily="18" charset="0"/>
              </a:rPr>
              <a:t>Lightning</a:t>
            </a:r>
          </a:p>
          <a:p>
            <a:pPr eaLnBrk="1" hangingPunct="1">
              <a:lnSpc>
                <a:spcPct val="90000"/>
              </a:lnSpc>
            </a:pPr>
            <a:r>
              <a:rPr lang="en-US" b="1" dirty="0">
                <a:solidFill>
                  <a:srgbClr val="FF9900"/>
                </a:solidFill>
                <a:cs typeface="Times New Roman" pitchFamily="18" charset="0"/>
              </a:rPr>
              <a:t>Equipment</a:t>
            </a:r>
          </a:p>
          <a:p>
            <a:pPr lvl="1" eaLnBrk="1" hangingPunct="1">
              <a:lnSpc>
                <a:spcPct val="90000"/>
              </a:lnSpc>
            </a:pPr>
            <a:r>
              <a:rPr lang="en-US" dirty="0">
                <a:solidFill>
                  <a:schemeClr val="tx1">
                    <a:lumMod val="95000"/>
                  </a:schemeClr>
                </a:solidFill>
                <a:cs typeface="Times New Roman" pitchFamily="18" charset="0"/>
              </a:rPr>
              <a:t>Improper gear</a:t>
            </a:r>
          </a:p>
          <a:p>
            <a:pPr lvl="1" eaLnBrk="1" hangingPunct="1">
              <a:lnSpc>
                <a:spcPct val="90000"/>
              </a:lnSpc>
            </a:pPr>
            <a:r>
              <a:rPr lang="en-US" dirty="0">
                <a:solidFill>
                  <a:schemeClr val="tx1">
                    <a:lumMod val="95000"/>
                  </a:schemeClr>
                </a:solidFill>
                <a:cs typeface="Times New Roman" pitchFamily="18" charset="0"/>
              </a:rPr>
              <a:t>Broken equipment</a:t>
            </a:r>
          </a:p>
          <a:p>
            <a:pPr eaLnBrk="1" hangingPunct="1">
              <a:lnSpc>
                <a:spcPct val="90000"/>
              </a:lnSpc>
            </a:pPr>
            <a:r>
              <a:rPr lang="en-US" b="1" dirty="0">
                <a:solidFill>
                  <a:srgbClr val="FF9900"/>
                </a:solidFill>
              </a:rPr>
              <a:t>People</a:t>
            </a:r>
          </a:p>
          <a:p>
            <a:pPr lvl="1" eaLnBrk="1" hangingPunct="1">
              <a:lnSpc>
                <a:spcPct val="90000"/>
              </a:lnSpc>
            </a:pPr>
            <a:r>
              <a:rPr lang="en-US" dirty="0">
                <a:solidFill>
                  <a:schemeClr val="tx1">
                    <a:lumMod val="95000"/>
                  </a:schemeClr>
                </a:solidFill>
              </a:rPr>
              <a:t>Medical Conditions</a:t>
            </a:r>
          </a:p>
          <a:p>
            <a:pPr lvl="1" eaLnBrk="1" hangingPunct="1">
              <a:lnSpc>
                <a:spcPct val="90000"/>
              </a:lnSpc>
            </a:pPr>
            <a:r>
              <a:rPr lang="en-US" dirty="0">
                <a:solidFill>
                  <a:schemeClr val="tx1">
                    <a:lumMod val="95000"/>
                  </a:schemeClr>
                </a:solidFill>
              </a:rPr>
              <a:t>Fatigue</a:t>
            </a:r>
          </a:p>
          <a:p>
            <a:pPr lvl="1" eaLnBrk="1" hangingPunct="1">
              <a:lnSpc>
                <a:spcPct val="90000"/>
              </a:lnSpc>
            </a:pPr>
            <a:r>
              <a:rPr lang="en-US" dirty="0">
                <a:solidFill>
                  <a:schemeClr val="tx1">
                    <a:lumMod val="95000"/>
                  </a:schemeClr>
                </a:solidFill>
              </a:rPr>
              <a:t>Poor Communication</a:t>
            </a:r>
          </a:p>
          <a:p>
            <a:pPr lvl="1" eaLnBrk="1" hangingPunct="1">
              <a:lnSpc>
                <a:spcPct val="90000"/>
              </a:lnSpc>
            </a:pPr>
            <a:r>
              <a:rPr lang="en-US" dirty="0">
                <a:solidFill>
                  <a:schemeClr val="tx1">
                    <a:lumMod val="95000"/>
                  </a:schemeClr>
                </a:solidFill>
              </a:rPr>
              <a:t>Fear/Anxiety</a:t>
            </a:r>
          </a:p>
        </p:txBody>
      </p:sp>
    </p:spTree>
    <p:extLst>
      <p:ext uri="{BB962C8B-B14F-4D97-AF65-F5344CB8AC3E}">
        <p14:creationId xmlns:p14="http://schemas.microsoft.com/office/powerpoint/2010/main" val="226737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fade">
                                      <p:cBhvr>
                                        <p:cTn id="7" dur="2000"/>
                                        <p:tgtEl>
                                          <p:spTgt spid="146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fade">
                                      <p:cBhvr>
                                        <p:cTn id="12" dur="2000"/>
                                        <p:tgtEl>
                                          <p:spTgt spid="146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fade">
                                      <p:cBhvr>
                                        <p:cTn id="17" dur="2000"/>
                                        <p:tgtEl>
                                          <p:spTgt spid="146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fade">
                                      <p:cBhvr>
                                        <p:cTn id="22" dur="2000"/>
                                        <p:tgtEl>
                                          <p:spTgt spid="146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435">
                                            <p:txEl>
                                              <p:pRg st="4" end="4"/>
                                            </p:txEl>
                                          </p:spTgt>
                                        </p:tgtEl>
                                        <p:attrNameLst>
                                          <p:attrName>style.visibility</p:attrName>
                                        </p:attrNameLst>
                                      </p:cBhvr>
                                      <p:to>
                                        <p:strVal val="visible"/>
                                      </p:to>
                                    </p:set>
                                    <p:animEffect transition="in" filter="fade">
                                      <p:cBhvr>
                                        <p:cTn id="27" dur="2000"/>
                                        <p:tgtEl>
                                          <p:spTgt spid="146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435">
                                            <p:txEl>
                                              <p:pRg st="5" end="5"/>
                                            </p:txEl>
                                          </p:spTgt>
                                        </p:tgtEl>
                                        <p:attrNameLst>
                                          <p:attrName>style.visibility</p:attrName>
                                        </p:attrNameLst>
                                      </p:cBhvr>
                                      <p:to>
                                        <p:strVal val="visible"/>
                                      </p:to>
                                    </p:set>
                                    <p:animEffect transition="in" filter="fade">
                                      <p:cBhvr>
                                        <p:cTn id="32" dur="2000"/>
                                        <p:tgtEl>
                                          <p:spTgt spid="146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435">
                                            <p:txEl>
                                              <p:pRg st="6" end="6"/>
                                            </p:txEl>
                                          </p:spTgt>
                                        </p:tgtEl>
                                        <p:attrNameLst>
                                          <p:attrName>style.visibility</p:attrName>
                                        </p:attrNameLst>
                                      </p:cBhvr>
                                      <p:to>
                                        <p:strVal val="visible"/>
                                      </p:to>
                                    </p:set>
                                    <p:animEffect transition="in" filter="fade">
                                      <p:cBhvr>
                                        <p:cTn id="37" dur="2000"/>
                                        <p:tgtEl>
                                          <p:spTgt spid="1464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6435">
                                            <p:txEl>
                                              <p:pRg st="7" end="7"/>
                                            </p:txEl>
                                          </p:spTgt>
                                        </p:tgtEl>
                                        <p:attrNameLst>
                                          <p:attrName>style.visibility</p:attrName>
                                        </p:attrNameLst>
                                      </p:cBhvr>
                                      <p:to>
                                        <p:strVal val="visible"/>
                                      </p:to>
                                    </p:set>
                                    <p:animEffect transition="in" filter="fade">
                                      <p:cBhvr>
                                        <p:cTn id="42" dur="2000"/>
                                        <p:tgtEl>
                                          <p:spTgt spid="1464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6435">
                                            <p:txEl>
                                              <p:pRg st="8" end="8"/>
                                            </p:txEl>
                                          </p:spTgt>
                                        </p:tgtEl>
                                        <p:attrNameLst>
                                          <p:attrName>style.visibility</p:attrName>
                                        </p:attrNameLst>
                                      </p:cBhvr>
                                      <p:to>
                                        <p:strVal val="visible"/>
                                      </p:to>
                                    </p:set>
                                    <p:animEffect transition="in" filter="fade">
                                      <p:cBhvr>
                                        <p:cTn id="47" dur="2000"/>
                                        <p:tgtEl>
                                          <p:spTgt spid="1464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6435">
                                            <p:txEl>
                                              <p:pRg st="9" end="9"/>
                                            </p:txEl>
                                          </p:spTgt>
                                        </p:tgtEl>
                                        <p:attrNameLst>
                                          <p:attrName>style.visibility</p:attrName>
                                        </p:attrNameLst>
                                      </p:cBhvr>
                                      <p:to>
                                        <p:strVal val="visible"/>
                                      </p:to>
                                    </p:set>
                                    <p:animEffect transition="in" filter="fade">
                                      <p:cBhvr>
                                        <p:cTn id="52" dur="2000"/>
                                        <p:tgtEl>
                                          <p:spTgt spid="1464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6435">
                                            <p:txEl>
                                              <p:pRg st="10" end="10"/>
                                            </p:txEl>
                                          </p:spTgt>
                                        </p:tgtEl>
                                        <p:attrNameLst>
                                          <p:attrName>style.visibility</p:attrName>
                                        </p:attrNameLst>
                                      </p:cBhvr>
                                      <p:to>
                                        <p:strVal val="visible"/>
                                      </p:to>
                                    </p:set>
                                    <p:animEffect transition="in" filter="fade">
                                      <p:cBhvr>
                                        <p:cTn id="57" dur="2000"/>
                                        <p:tgtEl>
                                          <p:spTgt spid="14643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6435">
                                            <p:txEl>
                                              <p:pRg st="11" end="11"/>
                                            </p:txEl>
                                          </p:spTgt>
                                        </p:tgtEl>
                                        <p:attrNameLst>
                                          <p:attrName>style.visibility</p:attrName>
                                        </p:attrNameLst>
                                      </p:cBhvr>
                                      <p:to>
                                        <p:strVal val="visible"/>
                                      </p:to>
                                    </p:set>
                                    <p:animEffect transition="in" filter="fade">
                                      <p:cBhvr>
                                        <p:cTn id="62" dur="2000"/>
                                        <p:tgtEl>
                                          <p:spTgt spid="1464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Presenter Preparation</a:t>
            </a:r>
          </a:p>
        </p:txBody>
      </p:sp>
      <p:sp>
        <p:nvSpPr>
          <p:cNvPr id="3" name="Content Placeholder 2"/>
          <p:cNvSpPr>
            <a:spLocks noGrp="1"/>
          </p:cNvSpPr>
          <p:nvPr>
            <p:ph idx="1"/>
          </p:nvPr>
        </p:nvSpPr>
        <p:spPr/>
        <p:txBody>
          <a:bodyPr/>
          <a:lstStyle/>
          <a:p>
            <a:pPr>
              <a:defRPr/>
            </a:pPr>
            <a:r>
              <a:rPr lang="en-US" sz="2400" dirty="0"/>
              <a:t>Review the presentation and be comfortable with the concepts. I’ve included detailed presenters notes for each slide to illustrate how I give this presentation.</a:t>
            </a:r>
          </a:p>
          <a:p>
            <a:pPr>
              <a:defRPr/>
            </a:pPr>
            <a:r>
              <a:rPr lang="en-US" sz="2400" dirty="0"/>
              <a:t>Make this as interactive as you can. Question your audience. Ask them to brainstorm. The more they come up with the concepts the more they will incorporate them into their own practice.</a:t>
            </a:r>
          </a:p>
          <a:p>
            <a:pPr>
              <a:defRPr/>
            </a:pPr>
            <a:r>
              <a:rPr lang="en-US" sz="2400" dirty="0"/>
              <a:t>Have true stories of your own program to illustrate the major points.</a:t>
            </a:r>
          </a:p>
          <a:p>
            <a:pPr>
              <a:defRPr/>
            </a:pPr>
            <a:r>
              <a:rPr lang="en-US" sz="2400" dirty="0"/>
              <a:t>I’ve found that the two clips from the movie Cast Away are particularly helpful for illustrating points and for keeping the audience actively engaged and thinking. Details on the clips are included in the slides.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“Big” are Hazards</a:t>
            </a:r>
          </a:p>
        </p:txBody>
      </p:sp>
      <p:sp>
        <p:nvSpPr>
          <p:cNvPr id="3" name="Content Placeholder 2"/>
          <p:cNvSpPr>
            <a:spLocks noGrp="1"/>
          </p:cNvSpPr>
          <p:nvPr>
            <p:ph idx="1"/>
          </p:nvPr>
        </p:nvSpPr>
        <p:spPr/>
        <p:txBody>
          <a:bodyPr>
            <a:normAutofit/>
          </a:bodyPr>
          <a:lstStyle/>
          <a:p>
            <a:r>
              <a:rPr lang="en-US" dirty="0"/>
              <a:t>We can think of Hazards as Balls which have a certain size and weight. The greater the ‘mass’ the greater the potential impact.</a:t>
            </a:r>
          </a:p>
          <a:p>
            <a:r>
              <a:rPr lang="en-US" dirty="0"/>
              <a:t>If a particular Hazard might have multiple impacts/negative consequences, then the total possible impact of that Hazard is adding the scores </a:t>
            </a:r>
            <a:br>
              <a:rPr lang="en-US" dirty="0"/>
            </a:br>
            <a:r>
              <a:rPr lang="en-US" dirty="0"/>
              <a:t>(Probability of A) * (Severity of A) + (Probability of B) * (Severity of B) </a:t>
            </a:r>
          </a:p>
          <a:p>
            <a:r>
              <a:rPr lang="en-US" sz="2400" dirty="0"/>
              <a:t>Example: High Altitude can lead to Pulmonary Edema and to Cerebral Edema. Each one would have it’s own Probability and Severity</a:t>
            </a:r>
          </a:p>
        </p:txBody>
      </p:sp>
    </p:spTree>
    <p:extLst>
      <p:ext uri="{BB962C8B-B14F-4D97-AF65-F5344CB8AC3E}">
        <p14:creationId xmlns:p14="http://schemas.microsoft.com/office/powerpoint/2010/main" val="2441401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Hazard Impact</a:t>
            </a:r>
          </a:p>
        </p:txBody>
      </p:sp>
      <p:sp>
        <p:nvSpPr>
          <p:cNvPr id="3" name="Content Placeholder 2"/>
          <p:cNvSpPr>
            <a:spLocks noGrp="1"/>
          </p:cNvSpPr>
          <p:nvPr>
            <p:ph idx="1"/>
          </p:nvPr>
        </p:nvSpPr>
        <p:spPr>
          <a:xfrm>
            <a:off x="6121400" y="2903538"/>
            <a:ext cx="4127500" cy="3613150"/>
          </a:xfrm>
        </p:spPr>
        <p:txBody>
          <a:bodyPr/>
          <a:lstStyle/>
          <a:p>
            <a:pPr>
              <a:defRPr/>
            </a:pPr>
            <a:r>
              <a:rPr lang="en-US" sz="2400" dirty="0"/>
              <a:t>Dehydration</a:t>
            </a:r>
            <a:br>
              <a:rPr lang="en-US" sz="2400" dirty="0"/>
            </a:br>
            <a:br>
              <a:rPr lang="en-US" sz="2400" dirty="0"/>
            </a:br>
            <a:endParaRPr lang="en-US" sz="2400" dirty="0"/>
          </a:p>
          <a:p>
            <a:pPr>
              <a:defRPr/>
            </a:pPr>
            <a:r>
              <a:rPr lang="en-US" sz="2400" dirty="0"/>
              <a:t>Heat Exhaustion</a:t>
            </a:r>
            <a:br>
              <a:rPr lang="en-US" sz="2400" dirty="0"/>
            </a:br>
            <a:endParaRPr lang="en-US" sz="2400" dirty="0"/>
          </a:p>
          <a:p>
            <a:pPr>
              <a:defRPr/>
            </a:pPr>
            <a:endParaRPr lang="en-US" sz="2400" dirty="0"/>
          </a:p>
          <a:p>
            <a:pPr>
              <a:defRPr/>
            </a:pPr>
            <a:r>
              <a:rPr lang="en-US" sz="2400" dirty="0"/>
              <a:t>Heat Stroke</a:t>
            </a:r>
          </a:p>
        </p:txBody>
      </p:sp>
      <p:grpSp>
        <p:nvGrpSpPr>
          <p:cNvPr id="39940" name="Group 3"/>
          <p:cNvGrpSpPr>
            <a:grpSpLocks/>
          </p:cNvGrpSpPr>
          <p:nvPr/>
        </p:nvGrpSpPr>
        <p:grpSpPr bwMode="auto">
          <a:xfrm>
            <a:off x="2144714" y="3081338"/>
            <a:ext cx="2651125" cy="2468562"/>
            <a:chOff x="4736174" y="1352599"/>
            <a:chExt cx="1358800" cy="1358800"/>
          </a:xfrm>
        </p:grpSpPr>
        <p:sp>
          <p:nvSpPr>
            <p:cNvPr id="5" name="Oval 4"/>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 name="Oval 4"/>
            <p:cNvSpPr/>
            <p:nvPr/>
          </p:nvSpPr>
          <p:spPr>
            <a:xfrm>
              <a:off x="4935519"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Air Tempe-</a:t>
              </a:r>
              <a:r>
                <a:rPr lang="en-US" sz="4000" dirty="0" err="1"/>
                <a:t>rature</a:t>
              </a:r>
              <a:endParaRPr lang="en-US" sz="4000" dirty="0"/>
            </a:p>
          </p:txBody>
        </p:sp>
      </p:grpSp>
      <p:cxnSp>
        <p:nvCxnSpPr>
          <p:cNvPr id="9" name="Straight Arrow Connector 8"/>
          <p:cNvCxnSpPr/>
          <p:nvPr/>
        </p:nvCxnSpPr>
        <p:spPr bwMode="auto">
          <a:xfrm flipV="1">
            <a:off x="4846638" y="3090863"/>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4327525"/>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4718050" y="5229225"/>
            <a:ext cx="1455738" cy="5270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2052638" y="1365250"/>
            <a:ext cx="7791450" cy="1570038"/>
          </a:xfrm>
          <a:prstGeom prst="rect">
            <a:avLst/>
          </a:prstGeom>
          <a:noFill/>
        </p:spPr>
        <p:txBody>
          <a:bodyPr>
            <a:spAutoFit/>
          </a:bodyPr>
          <a:lstStyle/>
          <a:p>
            <a:pPr>
              <a:defRPr/>
            </a:pPr>
            <a:r>
              <a:rPr lang="en-US" sz="2400" dirty="0">
                <a:solidFill>
                  <a:schemeClr val="tx1">
                    <a:lumMod val="95000"/>
                  </a:schemeClr>
                </a:solidFill>
              </a:rPr>
              <a:t>Analyzing the actual Hazard is essential in determining the extent to which it is a large or small factor.</a:t>
            </a:r>
          </a:p>
          <a:p>
            <a:pPr>
              <a:defRPr/>
            </a:pPr>
            <a:endParaRPr lang="en-US" sz="2400" dirty="0">
              <a:solidFill>
                <a:schemeClr val="tx1">
                  <a:lumMod val="95000"/>
                </a:schemeClr>
              </a:solidFill>
            </a:endParaRPr>
          </a:p>
          <a:p>
            <a:pPr>
              <a:defRPr/>
            </a:pPr>
            <a:r>
              <a:rPr lang="en-US" sz="2400" b="1" u="sng" dirty="0">
                <a:solidFill>
                  <a:schemeClr val="tx1">
                    <a:lumMod val="95000"/>
                  </a:schemeClr>
                </a:solidFill>
              </a:rPr>
              <a:t>Potential Consequences of High Temperature</a:t>
            </a:r>
          </a:p>
        </p:txBody>
      </p:sp>
    </p:spTree>
    <p:extLst>
      <p:ext uri="{BB962C8B-B14F-4D97-AF65-F5344CB8AC3E}">
        <p14:creationId xmlns:p14="http://schemas.microsoft.com/office/powerpoint/2010/main" val="591135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Hazard Impact = ‘Ball Size’</a:t>
            </a:r>
          </a:p>
        </p:txBody>
      </p:sp>
      <p:sp>
        <p:nvSpPr>
          <p:cNvPr id="3" name="Content Placeholder 2"/>
          <p:cNvSpPr>
            <a:spLocks noGrp="1"/>
          </p:cNvSpPr>
          <p:nvPr>
            <p:ph idx="1"/>
          </p:nvPr>
        </p:nvSpPr>
        <p:spPr>
          <a:xfrm>
            <a:off x="6173788" y="1989138"/>
            <a:ext cx="4127500" cy="4449762"/>
          </a:xfrm>
        </p:spPr>
        <p:txBody>
          <a:bodyPr/>
          <a:lstStyle/>
          <a:p>
            <a:pPr>
              <a:defRPr/>
            </a:pPr>
            <a:r>
              <a:rPr lang="en-US" sz="2400" dirty="0"/>
              <a:t>Dehydration</a:t>
            </a:r>
            <a:br>
              <a:rPr lang="en-US" sz="2400" dirty="0"/>
            </a:br>
            <a:r>
              <a:rPr lang="en-US" sz="1800" dirty="0"/>
              <a:t>Probability Low * Severity Low = </a:t>
            </a:r>
            <a:r>
              <a:rPr lang="en-US" sz="1800" dirty="0">
                <a:solidFill>
                  <a:srgbClr val="FF9900"/>
                </a:solidFill>
              </a:rPr>
              <a:t>Low Risk (2) - GREEN</a:t>
            </a:r>
            <a:br>
              <a:rPr lang="en-US" sz="2400" dirty="0">
                <a:solidFill>
                  <a:srgbClr val="FF9900"/>
                </a:solidFill>
              </a:rPr>
            </a:br>
            <a:endParaRPr lang="en-US" sz="2400" dirty="0">
              <a:solidFill>
                <a:srgbClr val="FF9900"/>
              </a:solidFill>
            </a:endParaRPr>
          </a:p>
          <a:p>
            <a:pPr>
              <a:defRPr/>
            </a:pPr>
            <a:r>
              <a:rPr lang="en-US" sz="2400" dirty="0"/>
              <a:t>Heat Exhaustion</a:t>
            </a:r>
            <a:br>
              <a:rPr lang="en-US" sz="2400" dirty="0"/>
            </a:br>
            <a:r>
              <a:rPr lang="en-US" sz="1800" dirty="0"/>
              <a:t>Probability Low * Severity Moderate = </a:t>
            </a:r>
            <a:br>
              <a:rPr lang="en-US" sz="1800" dirty="0"/>
            </a:br>
            <a:r>
              <a:rPr lang="en-US" sz="1800" dirty="0">
                <a:solidFill>
                  <a:srgbClr val="FF9900"/>
                </a:solidFill>
              </a:rPr>
              <a:t>Low Risk (5) - GREEN</a:t>
            </a:r>
            <a:br>
              <a:rPr lang="en-US" sz="2400" dirty="0"/>
            </a:br>
            <a:endParaRPr lang="en-US" sz="2400" dirty="0"/>
          </a:p>
          <a:p>
            <a:pPr>
              <a:defRPr/>
            </a:pPr>
            <a:r>
              <a:rPr lang="en-US" sz="2400" dirty="0"/>
              <a:t>Heat Stroke</a:t>
            </a:r>
            <a:br>
              <a:rPr lang="en-US" sz="2400" dirty="0"/>
            </a:br>
            <a:r>
              <a:rPr lang="en-US" sz="1800" dirty="0"/>
              <a:t>Probability Low * Severity High = </a:t>
            </a:r>
            <a:r>
              <a:rPr lang="en-US" sz="1800" dirty="0">
                <a:solidFill>
                  <a:srgbClr val="FF9900"/>
                </a:solidFill>
              </a:rPr>
              <a:t>Low Risk (9) - YELLOW</a:t>
            </a:r>
          </a:p>
        </p:txBody>
      </p:sp>
      <p:cxnSp>
        <p:nvCxnSpPr>
          <p:cNvPr id="9" name="Straight Arrow Connector 8"/>
          <p:cNvCxnSpPr/>
          <p:nvPr/>
        </p:nvCxnSpPr>
        <p:spPr bwMode="auto">
          <a:xfrm flipV="1">
            <a:off x="4846638" y="2370138"/>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3606800"/>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4718050" y="4506914"/>
            <a:ext cx="1455738" cy="528637"/>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6266329" y="1304131"/>
            <a:ext cx="4401672" cy="646112"/>
          </a:xfrm>
          <a:prstGeom prst="rect">
            <a:avLst/>
          </a:prstGeom>
          <a:noFill/>
        </p:spPr>
        <p:txBody>
          <a:bodyPr wrap="square">
            <a:spAutoFit/>
          </a:bodyPr>
          <a:lstStyle/>
          <a:p>
            <a:pPr>
              <a:defRPr/>
            </a:pPr>
            <a:r>
              <a:rPr lang="en-US" sz="3600" b="1" u="sng" dirty="0">
                <a:solidFill>
                  <a:schemeClr val="tx1">
                    <a:lumMod val="95000"/>
                  </a:schemeClr>
                </a:solidFill>
              </a:rPr>
              <a:t>80° F/ 27° C</a:t>
            </a:r>
          </a:p>
        </p:txBody>
      </p:sp>
      <p:sp>
        <p:nvSpPr>
          <p:cNvPr id="40968" name="TextBox 11"/>
          <p:cNvSpPr txBox="1">
            <a:spLocks noChangeArrowheads="1"/>
          </p:cNvSpPr>
          <p:nvPr/>
        </p:nvSpPr>
        <p:spPr bwMode="auto">
          <a:xfrm>
            <a:off x="2076451" y="4965701"/>
            <a:ext cx="2898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1">
                    <a:lumMod val="95000"/>
                  </a:schemeClr>
                </a:solidFill>
              </a:rPr>
              <a:t>Risk Level = 15</a:t>
            </a:r>
            <a:br>
              <a:rPr lang="en-US" altLang="en-US" sz="2800" dirty="0">
                <a:solidFill>
                  <a:schemeClr val="tx1">
                    <a:lumMod val="95000"/>
                  </a:schemeClr>
                </a:solidFill>
              </a:rPr>
            </a:br>
            <a:endParaRPr lang="en-US" altLang="en-US" sz="2800" dirty="0">
              <a:solidFill>
                <a:schemeClr val="tx1">
                  <a:lumMod val="95000"/>
                </a:schemeClr>
              </a:solidFill>
            </a:endParaRPr>
          </a:p>
        </p:txBody>
      </p:sp>
      <p:grpSp>
        <p:nvGrpSpPr>
          <p:cNvPr id="2" name="Group 3"/>
          <p:cNvGrpSpPr>
            <a:grpSpLocks/>
          </p:cNvGrpSpPr>
          <p:nvPr/>
        </p:nvGrpSpPr>
        <p:grpSpPr bwMode="auto">
          <a:xfrm>
            <a:off x="2168526" y="2374901"/>
            <a:ext cx="2651125" cy="2468563"/>
            <a:chOff x="4736174" y="1352599"/>
            <a:chExt cx="1358800" cy="1358800"/>
          </a:xfrm>
        </p:grpSpPr>
        <p:sp>
          <p:nvSpPr>
            <p:cNvPr id="13" name="Oval 12"/>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Oval 4"/>
            <p:cNvSpPr/>
            <p:nvPr/>
          </p:nvSpPr>
          <p:spPr>
            <a:xfrm>
              <a:off x="4935519"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3600" dirty="0"/>
                <a:t>Air Temper-</a:t>
              </a:r>
              <a:r>
                <a:rPr lang="en-US" sz="3600" dirty="0" err="1"/>
                <a:t>ature</a:t>
              </a:r>
              <a:endParaRPr lang="en-US" sz="3600" dirty="0"/>
            </a:p>
          </p:txBody>
        </p:sp>
      </p:grpSp>
    </p:spTree>
    <p:extLst>
      <p:ext uri="{BB962C8B-B14F-4D97-AF65-F5344CB8AC3E}">
        <p14:creationId xmlns:p14="http://schemas.microsoft.com/office/powerpoint/2010/main" val="2194072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Hazard Impact = ‘Ball Size’</a:t>
            </a:r>
          </a:p>
        </p:txBody>
      </p:sp>
      <p:sp>
        <p:nvSpPr>
          <p:cNvPr id="3" name="Content Placeholder 2"/>
          <p:cNvSpPr>
            <a:spLocks noGrp="1"/>
          </p:cNvSpPr>
          <p:nvPr>
            <p:ph idx="1"/>
          </p:nvPr>
        </p:nvSpPr>
        <p:spPr>
          <a:xfrm>
            <a:off x="6173788" y="1989138"/>
            <a:ext cx="4127500" cy="4449762"/>
          </a:xfrm>
        </p:spPr>
        <p:txBody>
          <a:bodyPr/>
          <a:lstStyle/>
          <a:p>
            <a:pPr>
              <a:defRPr/>
            </a:pPr>
            <a:r>
              <a:rPr lang="en-US" sz="2400" dirty="0"/>
              <a:t>Dehydration</a:t>
            </a:r>
            <a:br>
              <a:rPr lang="en-US" sz="2400" dirty="0"/>
            </a:br>
            <a:r>
              <a:rPr lang="en-US" sz="1800" dirty="0"/>
              <a:t>Probability Moderate * Severity Moderate = </a:t>
            </a:r>
            <a:r>
              <a:rPr lang="en-US" sz="1800" dirty="0">
                <a:solidFill>
                  <a:srgbClr val="FF9900"/>
                </a:solidFill>
              </a:rPr>
              <a:t>Moderate Risk (16) - YELLOW</a:t>
            </a:r>
            <a:br>
              <a:rPr lang="en-US" sz="2400" dirty="0">
                <a:solidFill>
                  <a:srgbClr val="FF9900"/>
                </a:solidFill>
              </a:rPr>
            </a:br>
            <a:endParaRPr lang="en-US" sz="2400" dirty="0">
              <a:solidFill>
                <a:srgbClr val="FF9900"/>
              </a:solidFill>
            </a:endParaRPr>
          </a:p>
          <a:p>
            <a:pPr>
              <a:defRPr/>
            </a:pPr>
            <a:r>
              <a:rPr lang="en-US" sz="2400" dirty="0"/>
              <a:t>Heat Exhaustion</a:t>
            </a:r>
            <a:br>
              <a:rPr lang="en-US" sz="2400" dirty="0"/>
            </a:br>
            <a:r>
              <a:rPr lang="en-US" sz="1800" dirty="0"/>
              <a:t>Probability  Moderate * Severity High = </a:t>
            </a:r>
            <a:br>
              <a:rPr lang="en-US" sz="1800" dirty="0"/>
            </a:br>
            <a:r>
              <a:rPr lang="en-US" sz="1800" dirty="0">
                <a:solidFill>
                  <a:srgbClr val="FF9900"/>
                </a:solidFill>
              </a:rPr>
              <a:t>Moderate Risk (35) - YELLOW</a:t>
            </a:r>
            <a:br>
              <a:rPr lang="en-US" sz="2400" dirty="0"/>
            </a:br>
            <a:endParaRPr lang="en-US" sz="2400" dirty="0"/>
          </a:p>
          <a:p>
            <a:pPr>
              <a:defRPr/>
            </a:pPr>
            <a:r>
              <a:rPr lang="en-US" sz="2400" dirty="0"/>
              <a:t>Heat Stroke</a:t>
            </a:r>
            <a:br>
              <a:rPr lang="en-US" sz="2400" dirty="0"/>
            </a:br>
            <a:r>
              <a:rPr lang="en-US" sz="1800" dirty="0"/>
              <a:t>Probability  Moderate * Severity High = </a:t>
            </a:r>
            <a:r>
              <a:rPr lang="en-US" sz="1800" dirty="0">
                <a:solidFill>
                  <a:srgbClr val="FF9900"/>
                </a:solidFill>
              </a:rPr>
              <a:t>High Risk (45) - RED</a:t>
            </a:r>
          </a:p>
        </p:txBody>
      </p:sp>
      <p:cxnSp>
        <p:nvCxnSpPr>
          <p:cNvPr id="9" name="Straight Arrow Connector 8"/>
          <p:cNvCxnSpPr/>
          <p:nvPr/>
        </p:nvCxnSpPr>
        <p:spPr bwMode="auto">
          <a:xfrm flipV="1">
            <a:off x="4846638" y="2370138"/>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3606800"/>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4718050" y="4506914"/>
            <a:ext cx="1455738" cy="528637"/>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6239435" y="1304131"/>
            <a:ext cx="4428566" cy="646331"/>
          </a:xfrm>
          <a:prstGeom prst="rect">
            <a:avLst/>
          </a:prstGeom>
          <a:noFill/>
        </p:spPr>
        <p:txBody>
          <a:bodyPr wrap="square">
            <a:spAutoFit/>
          </a:bodyPr>
          <a:lstStyle/>
          <a:p>
            <a:pPr>
              <a:defRPr/>
            </a:pPr>
            <a:r>
              <a:rPr lang="en-US" sz="3600" b="1" u="sng" dirty="0">
                <a:solidFill>
                  <a:schemeClr val="tx1">
                    <a:lumMod val="95000"/>
                  </a:schemeClr>
                </a:solidFill>
              </a:rPr>
              <a:t>100° F/ 38° C</a:t>
            </a:r>
          </a:p>
        </p:txBody>
      </p:sp>
      <p:sp>
        <p:nvSpPr>
          <p:cNvPr id="40968" name="TextBox 11"/>
          <p:cNvSpPr txBox="1">
            <a:spLocks noChangeArrowheads="1"/>
          </p:cNvSpPr>
          <p:nvPr/>
        </p:nvSpPr>
        <p:spPr bwMode="auto">
          <a:xfrm>
            <a:off x="2076451" y="4968877"/>
            <a:ext cx="2898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1">
                    <a:lumMod val="95000"/>
                  </a:schemeClr>
                </a:solidFill>
              </a:rPr>
              <a:t>Risk Level = 96</a:t>
            </a:r>
            <a:br>
              <a:rPr lang="en-US" altLang="en-US" sz="2800" dirty="0">
                <a:solidFill>
                  <a:schemeClr val="tx1">
                    <a:lumMod val="95000"/>
                  </a:schemeClr>
                </a:solidFill>
              </a:rPr>
            </a:br>
            <a:endParaRPr lang="en-US" altLang="en-US" sz="2800" dirty="0">
              <a:solidFill>
                <a:schemeClr val="tx1">
                  <a:lumMod val="95000"/>
                </a:schemeClr>
              </a:solidFill>
            </a:endParaRPr>
          </a:p>
        </p:txBody>
      </p:sp>
      <p:grpSp>
        <p:nvGrpSpPr>
          <p:cNvPr id="12" name="Group 3">
            <a:extLst>
              <a:ext uri="{FF2B5EF4-FFF2-40B4-BE49-F238E27FC236}">
                <a16:creationId xmlns:a16="http://schemas.microsoft.com/office/drawing/2014/main" id="{AAD698F6-9374-43E2-B450-EDF5E06238EC}"/>
              </a:ext>
            </a:extLst>
          </p:cNvPr>
          <p:cNvGrpSpPr>
            <a:grpSpLocks/>
          </p:cNvGrpSpPr>
          <p:nvPr/>
        </p:nvGrpSpPr>
        <p:grpSpPr bwMode="auto">
          <a:xfrm>
            <a:off x="2179639" y="2363788"/>
            <a:ext cx="2651125" cy="2468562"/>
            <a:chOff x="4753972" y="1352599"/>
            <a:chExt cx="1358800" cy="1358800"/>
          </a:xfrm>
        </p:grpSpPr>
        <p:sp>
          <p:nvSpPr>
            <p:cNvPr id="16" name="Oval 15">
              <a:extLst>
                <a:ext uri="{FF2B5EF4-FFF2-40B4-BE49-F238E27FC236}">
                  <a16:creationId xmlns:a16="http://schemas.microsoft.com/office/drawing/2014/main" id="{3DF39AF5-E05E-4601-A6E3-A73567EF3D99}"/>
                </a:ext>
              </a:extLst>
            </p:cNvPr>
            <p:cNvSpPr/>
            <p:nvPr/>
          </p:nvSpPr>
          <p:spPr>
            <a:xfrm>
              <a:off x="4753972"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7" name="Oval 4">
              <a:extLst>
                <a:ext uri="{FF2B5EF4-FFF2-40B4-BE49-F238E27FC236}">
                  <a16:creationId xmlns:a16="http://schemas.microsoft.com/office/drawing/2014/main" id="{D8829DD2-16F2-4811-9E50-F772970A8386}"/>
                </a:ext>
              </a:extLst>
            </p:cNvPr>
            <p:cNvSpPr/>
            <p:nvPr/>
          </p:nvSpPr>
          <p:spPr>
            <a:xfrm>
              <a:off x="4935416"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Air Temper-</a:t>
              </a:r>
              <a:r>
                <a:rPr lang="en-US" sz="4000" dirty="0" err="1"/>
                <a:t>ature</a:t>
              </a:r>
              <a:endParaRPr lang="en-US" sz="4000" dirty="0"/>
            </a:p>
          </p:txBody>
        </p:sp>
      </p:grpSp>
    </p:spTree>
    <p:extLst>
      <p:ext uri="{BB962C8B-B14F-4D97-AF65-F5344CB8AC3E}">
        <p14:creationId xmlns:p14="http://schemas.microsoft.com/office/powerpoint/2010/main" val="211730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7454" y="1447801"/>
            <a:ext cx="7997093" cy="4949825"/>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sp>
        <p:nvSpPr>
          <p:cNvPr id="7" name="TextBox 6"/>
          <p:cNvSpPr txBox="1"/>
          <p:nvPr/>
        </p:nvSpPr>
        <p:spPr>
          <a:xfrm>
            <a:off x="5068360" y="5811477"/>
            <a:ext cx="4807160" cy="769441"/>
          </a:xfrm>
          <a:prstGeom prst="rect">
            <a:avLst/>
          </a:prstGeom>
          <a:noFill/>
        </p:spPr>
        <p:txBody>
          <a:bodyPr wrap="square" rtlCol="0">
            <a:spAutoFit/>
          </a:bodyPr>
          <a:lstStyle/>
          <a:p>
            <a:pPr algn="ctr"/>
            <a:r>
              <a:rPr lang="en-US" sz="4400" b="1" dirty="0"/>
              <a:t>Risk Level</a:t>
            </a:r>
          </a:p>
        </p:txBody>
      </p:sp>
      <p:sp>
        <p:nvSpPr>
          <p:cNvPr id="8" name="TextBox 7"/>
          <p:cNvSpPr txBox="1"/>
          <p:nvPr/>
        </p:nvSpPr>
        <p:spPr>
          <a:xfrm>
            <a:off x="4907302" y="5569377"/>
            <a:ext cx="1028320" cy="461665"/>
          </a:xfrm>
          <a:prstGeom prst="rect">
            <a:avLst/>
          </a:prstGeom>
          <a:noFill/>
        </p:spPr>
        <p:txBody>
          <a:bodyPr wrap="square" rtlCol="0">
            <a:spAutoFit/>
          </a:bodyPr>
          <a:lstStyle/>
          <a:p>
            <a:r>
              <a:rPr lang="en-US" sz="2400" b="1" dirty="0"/>
              <a:t>Low</a:t>
            </a:r>
          </a:p>
        </p:txBody>
      </p:sp>
      <p:sp>
        <p:nvSpPr>
          <p:cNvPr id="9" name="TextBox 8"/>
          <p:cNvSpPr txBox="1"/>
          <p:nvPr/>
        </p:nvSpPr>
        <p:spPr>
          <a:xfrm>
            <a:off x="9418462" y="5580644"/>
            <a:ext cx="1352170" cy="461665"/>
          </a:xfrm>
          <a:prstGeom prst="rect">
            <a:avLst/>
          </a:prstGeom>
          <a:noFill/>
        </p:spPr>
        <p:txBody>
          <a:bodyPr wrap="square" rtlCol="0">
            <a:spAutoFit/>
          </a:bodyPr>
          <a:lstStyle/>
          <a:p>
            <a:r>
              <a:rPr lang="en-US" sz="2400" b="1" dirty="0"/>
              <a:t>High</a:t>
            </a:r>
          </a:p>
        </p:txBody>
      </p:sp>
      <p:cxnSp>
        <p:nvCxnSpPr>
          <p:cNvPr id="14" name="Straight Arrow Connector 13"/>
          <p:cNvCxnSpPr/>
          <p:nvPr/>
        </p:nvCxnSpPr>
        <p:spPr>
          <a:xfrm flipV="1">
            <a:off x="5674034" y="5811476"/>
            <a:ext cx="3673166" cy="3200"/>
          </a:xfrm>
          <a:prstGeom prst="straightConnector1">
            <a:avLst/>
          </a:prstGeom>
          <a:ln w="571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 name="Group 3"/>
          <p:cNvGrpSpPr>
            <a:grpSpLocks/>
          </p:cNvGrpSpPr>
          <p:nvPr/>
        </p:nvGrpSpPr>
        <p:grpSpPr bwMode="auto">
          <a:xfrm>
            <a:off x="3608917" y="1770318"/>
            <a:ext cx="622300" cy="579438"/>
            <a:chOff x="4736174" y="1352599"/>
            <a:chExt cx="1358800" cy="1358800"/>
          </a:xfrm>
        </p:grpSpPr>
        <p:sp>
          <p:nvSpPr>
            <p:cNvPr id="12" name="Oval 11"/>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3" name="Oval 4"/>
            <p:cNvSpPr/>
            <p:nvPr/>
          </p:nvSpPr>
          <p:spPr>
            <a:xfrm>
              <a:off x="4933756" y="1549905"/>
              <a:ext cx="1022565" cy="964188"/>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800" dirty="0"/>
                <a:t>Air Tempe-</a:t>
              </a:r>
              <a:r>
                <a:rPr lang="en-US" sz="800" dirty="0" err="1"/>
                <a:t>rature</a:t>
              </a:r>
              <a:br>
                <a:rPr lang="en-US" sz="800" dirty="0"/>
              </a:br>
              <a:r>
                <a:rPr lang="en-US" sz="800" dirty="0"/>
                <a:t>(15)</a:t>
              </a:r>
            </a:p>
          </p:txBody>
        </p:sp>
      </p:grpSp>
      <p:sp>
        <p:nvSpPr>
          <p:cNvPr id="4" name="Title 3"/>
          <p:cNvSpPr>
            <a:spLocks noGrp="1"/>
          </p:cNvSpPr>
          <p:nvPr>
            <p:ph type="title"/>
          </p:nvPr>
        </p:nvSpPr>
        <p:spPr/>
        <p:txBody>
          <a:bodyPr>
            <a:normAutofit/>
          </a:bodyPr>
          <a:lstStyle/>
          <a:p>
            <a:r>
              <a:rPr lang="en-US" dirty="0"/>
              <a:t>Hazard Factors  - 80° F/ 27° C</a:t>
            </a:r>
          </a:p>
        </p:txBody>
      </p:sp>
    </p:spTree>
    <p:extLst>
      <p:ext uri="{BB962C8B-B14F-4D97-AF65-F5344CB8AC3E}">
        <p14:creationId xmlns:p14="http://schemas.microsoft.com/office/powerpoint/2010/main" val="2081436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7454" y="1447801"/>
            <a:ext cx="7997093" cy="4949825"/>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sp>
        <p:nvSpPr>
          <p:cNvPr id="7" name="TextBox 6"/>
          <p:cNvSpPr txBox="1"/>
          <p:nvPr/>
        </p:nvSpPr>
        <p:spPr>
          <a:xfrm>
            <a:off x="5068360" y="5811477"/>
            <a:ext cx="4807160" cy="769441"/>
          </a:xfrm>
          <a:prstGeom prst="rect">
            <a:avLst/>
          </a:prstGeom>
          <a:noFill/>
        </p:spPr>
        <p:txBody>
          <a:bodyPr wrap="square" rtlCol="0">
            <a:spAutoFit/>
          </a:bodyPr>
          <a:lstStyle/>
          <a:p>
            <a:pPr algn="ctr"/>
            <a:r>
              <a:rPr lang="en-US" sz="4400" b="1" dirty="0"/>
              <a:t>Risk Level</a:t>
            </a:r>
          </a:p>
        </p:txBody>
      </p:sp>
      <p:sp>
        <p:nvSpPr>
          <p:cNvPr id="8" name="TextBox 7"/>
          <p:cNvSpPr txBox="1"/>
          <p:nvPr/>
        </p:nvSpPr>
        <p:spPr>
          <a:xfrm>
            <a:off x="4907302" y="5569377"/>
            <a:ext cx="1028320" cy="461665"/>
          </a:xfrm>
          <a:prstGeom prst="rect">
            <a:avLst/>
          </a:prstGeom>
          <a:noFill/>
        </p:spPr>
        <p:txBody>
          <a:bodyPr wrap="square" rtlCol="0">
            <a:spAutoFit/>
          </a:bodyPr>
          <a:lstStyle/>
          <a:p>
            <a:r>
              <a:rPr lang="en-US" sz="2400" b="1" dirty="0"/>
              <a:t>Low</a:t>
            </a:r>
          </a:p>
        </p:txBody>
      </p:sp>
      <p:sp>
        <p:nvSpPr>
          <p:cNvPr id="9" name="TextBox 8"/>
          <p:cNvSpPr txBox="1"/>
          <p:nvPr/>
        </p:nvSpPr>
        <p:spPr>
          <a:xfrm>
            <a:off x="9418462" y="5580644"/>
            <a:ext cx="1352170" cy="461665"/>
          </a:xfrm>
          <a:prstGeom prst="rect">
            <a:avLst/>
          </a:prstGeom>
          <a:noFill/>
        </p:spPr>
        <p:txBody>
          <a:bodyPr wrap="square" rtlCol="0">
            <a:spAutoFit/>
          </a:bodyPr>
          <a:lstStyle/>
          <a:p>
            <a:r>
              <a:rPr lang="en-US" sz="2400" b="1" dirty="0"/>
              <a:t>High</a:t>
            </a:r>
          </a:p>
        </p:txBody>
      </p:sp>
      <p:cxnSp>
        <p:nvCxnSpPr>
          <p:cNvPr id="14" name="Straight Arrow Connector 13"/>
          <p:cNvCxnSpPr/>
          <p:nvPr/>
        </p:nvCxnSpPr>
        <p:spPr>
          <a:xfrm flipV="1">
            <a:off x="5674034" y="5811476"/>
            <a:ext cx="3673166" cy="3200"/>
          </a:xfrm>
          <a:prstGeom prst="straightConnector1">
            <a:avLst/>
          </a:prstGeom>
          <a:ln w="571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 name="Group 3"/>
          <p:cNvGrpSpPr>
            <a:grpSpLocks/>
          </p:cNvGrpSpPr>
          <p:nvPr/>
        </p:nvGrpSpPr>
        <p:grpSpPr bwMode="auto">
          <a:xfrm>
            <a:off x="4084638" y="908050"/>
            <a:ext cx="3917950" cy="3651250"/>
            <a:chOff x="4736174" y="1352599"/>
            <a:chExt cx="1358800" cy="1358800"/>
          </a:xfrm>
        </p:grpSpPr>
        <p:sp>
          <p:nvSpPr>
            <p:cNvPr id="12" name="Oval 11"/>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3" name="Oval 4"/>
            <p:cNvSpPr/>
            <p:nvPr/>
          </p:nvSpPr>
          <p:spPr>
            <a:xfrm>
              <a:off x="4934929" y="1551693"/>
              <a:ext cx="961290" cy="960613"/>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6000" dirty="0"/>
                <a:t>Air Tempe-</a:t>
              </a:r>
              <a:r>
                <a:rPr lang="en-US" sz="6000" dirty="0" err="1"/>
                <a:t>rature</a:t>
              </a:r>
              <a:br>
                <a:rPr lang="en-US" sz="6000" dirty="0"/>
              </a:br>
              <a:r>
                <a:rPr lang="en-US" sz="6000" dirty="0"/>
                <a:t>(96)</a:t>
              </a:r>
            </a:p>
          </p:txBody>
        </p:sp>
      </p:grpSp>
      <p:sp>
        <p:nvSpPr>
          <p:cNvPr id="4" name="Title 3"/>
          <p:cNvSpPr>
            <a:spLocks noGrp="1"/>
          </p:cNvSpPr>
          <p:nvPr>
            <p:ph type="title"/>
          </p:nvPr>
        </p:nvSpPr>
        <p:spPr/>
        <p:txBody>
          <a:bodyPr/>
          <a:lstStyle/>
          <a:p>
            <a:r>
              <a:rPr lang="en-US" dirty="0"/>
              <a:t>Hazard Factors – 100° F/ 38° C</a:t>
            </a:r>
          </a:p>
        </p:txBody>
      </p:sp>
    </p:spTree>
    <p:extLst>
      <p:ext uri="{BB962C8B-B14F-4D97-AF65-F5344CB8AC3E}">
        <p14:creationId xmlns:p14="http://schemas.microsoft.com/office/powerpoint/2010/main" val="2923592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t>Hazard Factors</a:t>
            </a:r>
          </a:p>
        </p:txBody>
      </p:sp>
      <p:sp>
        <p:nvSpPr>
          <p:cNvPr id="6" name="Can 5"/>
          <p:cNvSpPr/>
          <p:nvPr/>
        </p:nvSpPr>
        <p:spPr bwMode="auto">
          <a:xfrm>
            <a:off x="2992439" y="200501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2228"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a:t>Equipment</a:t>
            </a:r>
          </a:p>
        </p:txBody>
      </p:sp>
      <p:sp>
        <p:nvSpPr>
          <p:cNvPr id="52229"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a:t>People</a:t>
            </a:r>
          </a:p>
        </p:txBody>
      </p:sp>
      <p:sp>
        <p:nvSpPr>
          <p:cNvPr id="52230"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a:t>Environment</a:t>
            </a:r>
          </a:p>
        </p:txBody>
      </p:sp>
      <p:sp>
        <p:nvSpPr>
          <p:cNvPr id="54" name="Can 53"/>
          <p:cNvSpPr/>
          <p:nvPr/>
        </p:nvSpPr>
        <p:spPr bwMode="auto">
          <a:xfrm>
            <a:off x="5497514" y="1974851"/>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52233" name="Group 3"/>
          <p:cNvGrpSpPr>
            <a:grpSpLocks/>
          </p:cNvGrpSpPr>
          <p:nvPr/>
        </p:nvGrpSpPr>
        <p:grpSpPr bwMode="auto">
          <a:xfrm>
            <a:off x="5557839" y="4827589"/>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Air Temp</a:t>
              </a:r>
            </a:p>
          </p:txBody>
        </p:sp>
      </p:grpSp>
      <p:grpSp>
        <p:nvGrpSpPr>
          <p:cNvPr id="52234" name="Group 3"/>
          <p:cNvGrpSpPr>
            <a:grpSpLocks/>
          </p:cNvGrpSpPr>
          <p:nvPr/>
        </p:nvGrpSpPr>
        <p:grpSpPr bwMode="auto">
          <a:xfrm>
            <a:off x="5532439" y="3498851"/>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60"/>
              <a:ext cx="1092572"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Humidity</a:t>
              </a:r>
            </a:p>
          </p:txBody>
        </p:sp>
      </p:grpSp>
      <p:grpSp>
        <p:nvGrpSpPr>
          <p:cNvPr id="4" name="Group 3"/>
          <p:cNvGrpSpPr>
            <a:grpSpLocks/>
          </p:cNvGrpSpPr>
          <p:nvPr/>
        </p:nvGrpSpPr>
        <p:grpSpPr bwMode="auto">
          <a:xfrm>
            <a:off x="3005139" y="2273301"/>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No Food Water</a:t>
              </a:r>
            </a:p>
          </p:txBody>
        </p:sp>
      </p:grpSp>
      <p:grpSp>
        <p:nvGrpSpPr>
          <p:cNvPr id="5" name="Group 3"/>
          <p:cNvGrpSpPr>
            <a:grpSpLocks/>
          </p:cNvGrpSpPr>
          <p:nvPr/>
        </p:nvGrpSpPr>
        <p:grpSpPr bwMode="auto">
          <a:xfrm>
            <a:off x="2994026" y="3560764"/>
            <a:ext cx="1247775" cy="1254125"/>
            <a:chOff x="4736175" y="1352599"/>
            <a:chExt cx="1358800" cy="1358800"/>
          </a:xfrm>
        </p:grpSpPr>
        <p:sp>
          <p:nvSpPr>
            <p:cNvPr id="57" name="Oval 56"/>
            <p:cNvSpPr/>
            <p:nvPr/>
          </p:nvSpPr>
          <p:spPr>
            <a:xfrm>
              <a:off x="4736175"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934982"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Helmet</a:t>
              </a:r>
            </a:p>
          </p:txBody>
        </p:sp>
      </p:grpSp>
      <p:grpSp>
        <p:nvGrpSpPr>
          <p:cNvPr id="7" name="Group 3"/>
          <p:cNvGrpSpPr>
            <a:grpSpLocks/>
          </p:cNvGrpSpPr>
          <p:nvPr/>
        </p:nvGrpSpPr>
        <p:grpSpPr bwMode="auto">
          <a:xfrm>
            <a:off x="3017839" y="4876801"/>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821290" y="1550400"/>
              <a:ext cx="1247753"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Uniform</a:t>
              </a:r>
            </a:p>
          </p:txBody>
        </p:sp>
      </p:grpSp>
      <p:grpSp>
        <p:nvGrpSpPr>
          <p:cNvPr id="8" name="Group 3"/>
          <p:cNvGrpSpPr>
            <a:grpSpLocks/>
          </p:cNvGrpSpPr>
          <p:nvPr/>
        </p:nvGrpSpPr>
        <p:grpSpPr bwMode="auto">
          <a:xfrm>
            <a:off x="7988301" y="3546476"/>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400"/>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err="1"/>
                <a:t>Inexperien-ced</a:t>
              </a:r>
              <a:endParaRPr lang="en-US" dirty="0"/>
            </a:p>
          </p:txBody>
        </p:sp>
      </p:grpSp>
      <p:grpSp>
        <p:nvGrpSpPr>
          <p:cNvPr id="9" name="Group 3"/>
          <p:cNvGrpSpPr>
            <a:grpSpLocks/>
          </p:cNvGrpSpPr>
          <p:nvPr/>
        </p:nvGrpSpPr>
        <p:grpSpPr bwMode="auto">
          <a:xfrm>
            <a:off x="7988301" y="4878389"/>
            <a:ext cx="1247775" cy="1254125"/>
            <a:chOff x="4736174" y="1365808"/>
            <a:chExt cx="1358800" cy="1358800"/>
          </a:xfrm>
        </p:grpSpPr>
        <p:sp>
          <p:nvSpPr>
            <p:cNvPr id="74" name="Oval 73"/>
            <p:cNvSpPr/>
            <p:nvPr/>
          </p:nvSpPr>
          <p:spPr>
            <a:xfrm>
              <a:off x="4736174" y="1365808"/>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981" y="1551568"/>
              <a:ext cx="961187"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000" dirty="0" err="1"/>
                <a:t>Dehyd</a:t>
              </a:r>
              <a:r>
                <a:rPr lang="en-US" sz="2000" dirty="0"/>
                <a:t>-rated</a:t>
              </a:r>
            </a:p>
          </p:txBody>
        </p:sp>
      </p:grpSp>
      <p:grpSp>
        <p:nvGrpSpPr>
          <p:cNvPr id="10" name="Group 3"/>
          <p:cNvGrpSpPr>
            <a:grpSpLocks/>
          </p:cNvGrpSpPr>
          <p:nvPr/>
        </p:nvGrpSpPr>
        <p:grpSpPr bwMode="auto">
          <a:xfrm>
            <a:off x="7985126" y="2224089"/>
            <a:ext cx="1247775" cy="1254125"/>
            <a:chOff x="4736174" y="1352599"/>
            <a:chExt cx="1358800" cy="1358800"/>
          </a:xfrm>
        </p:grpSpPr>
        <p:sp>
          <p:nvSpPr>
            <p:cNvPr id="46" name="Oval 45"/>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48" name="Oval 4"/>
            <p:cNvSpPr/>
            <p:nvPr/>
          </p:nvSpPr>
          <p:spPr>
            <a:xfrm>
              <a:off x="4934981" y="1550398"/>
              <a:ext cx="107874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Fear / Anxiety</a:t>
              </a:r>
            </a:p>
          </p:txBody>
        </p:sp>
      </p:grpSp>
    </p:spTree>
    <p:extLst>
      <p:ext uri="{BB962C8B-B14F-4D97-AF65-F5344CB8AC3E}">
        <p14:creationId xmlns:p14="http://schemas.microsoft.com/office/powerpoint/2010/main" val="80351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1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Risk Level</a:t>
            </a:r>
          </a:p>
        </p:txBody>
      </p:sp>
      <p:sp>
        <p:nvSpPr>
          <p:cNvPr id="3" name="Content Placeholder 2"/>
          <p:cNvSpPr>
            <a:spLocks noGrp="1"/>
          </p:cNvSpPr>
          <p:nvPr>
            <p:ph idx="1"/>
          </p:nvPr>
        </p:nvSpPr>
        <p:spPr/>
        <p:txBody>
          <a:bodyPr>
            <a:normAutofit/>
          </a:bodyPr>
          <a:lstStyle/>
          <a:p>
            <a:r>
              <a:rPr lang="en-US" sz="3200" dirty="0"/>
              <a:t>So How Do You Reduce the Risk Level?</a:t>
            </a:r>
          </a:p>
          <a:p>
            <a:pPr marL="971550" lvl="1" indent="-514350">
              <a:buFont typeface="+mj-lt"/>
              <a:buAutoNum type="arabicPeriod"/>
            </a:pPr>
            <a:r>
              <a:rPr lang="en-US" sz="2800" dirty="0"/>
              <a:t>Remove all the Hazards you can</a:t>
            </a:r>
          </a:p>
          <a:p>
            <a:pPr marL="971550" lvl="1" indent="-514350">
              <a:buFont typeface="+mj-lt"/>
              <a:buAutoNum type="arabicPeriod"/>
            </a:pPr>
            <a:r>
              <a:rPr lang="en-US" sz="2800" dirty="0"/>
              <a:t>What if that’s not Enough?</a:t>
            </a:r>
          </a:p>
          <a:p>
            <a:pPr marL="971550" lvl="1" indent="-514350">
              <a:buFont typeface="+mj-lt"/>
              <a:buAutoNum type="arabicPeriod"/>
            </a:pPr>
            <a:r>
              <a:rPr lang="en-US" sz="2800" dirty="0"/>
              <a:t>Add Safety Factors</a:t>
            </a:r>
          </a:p>
        </p:txBody>
      </p:sp>
    </p:spTree>
    <p:extLst>
      <p:ext uri="{BB962C8B-B14F-4D97-AF65-F5344CB8AC3E}">
        <p14:creationId xmlns:p14="http://schemas.microsoft.com/office/powerpoint/2010/main" val="29529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Safety Factors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16" b="24043"/>
          <a:stretch/>
        </p:blipFill>
        <p:spPr>
          <a:xfrm>
            <a:off x="3206490" y="1744066"/>
            <a:ext cx="5779020" cy="4754880"/>
          </a:xfrm>
          <a:prstGeom prst="rect">
            <a:avLst/>
          </a:prstGeom>
        </p:spPr>
      </p:pic>
      <p:sp>
        <p:nvSpPr>
          <p:cNvPr id="5" name="TextBox 4"/>
          <p:cNvSpPr txBox="1"/>
          <p:nvPr/>
        </p:nvSpPr>
        <p:spPr>
          <a:xfrm rot="16200000">
            <a:off x="4143782" y="3066915"/>
            <a:ext cx="1804041" cy="461665"/>
          </a:xfrm>
          <a:prstGeom prst="rect">
            <a:avLst/>
          </a:prstGeom>
          <a:noFill/>
        </p:spPr>
        <p:txBody>
          <a:bodyPr wrap="square" rtlCol="0">
            <a:spAutoFit/>
          </a:bodyPr>
          <a:lstStyle/>
          <a:p>
            <a:r>
              <a:rPr lang="en-US" sz="2400" b="1" dirty="0"/>
              <a:t>Equipment</a:t>
            </a:r>
          </a:p>
        </p:txBody>
      </p:sp>
      <p:sp>
        <p:nvSpPr>
          <p:cNvPr id="6" name="TextBox 5"/>
          <p:cNvSpPr txBox="1"/>
          <p:nvPr/>
        </p:nvSpPr>
        <p:spPr>
          <a:xfrm rot="16200000">
            <a:off x="5522329" y="2592343"/>
            <a:ext cx="2356239" cy="461665"/>
          </a:xfrm>
          <a:prstGeom prst="rect">
            <a:avLst/>
          </a:prstGeom>
          <a:noFill/>
        </p:spPr>
        <p:txBody>
          <a:bodyPr wrap="square" rtlCol="0">
            <a:spAutoFit/>
          </a:bodyPr>
          <a:lstStyle/>
          <a:p>
            <a:r>
              <a:rPr lang="en-US" sz="2400" b="1" dirty="0"/>
              <a:t>Environment</a:t>
            </a:r>
          </a:p>
        </p:txBody>
      </p:sp>
      <p:sp>
        <p:nvSpPr>
          <p:cNvPr id="7" name="TextBox 6"/>
          <p:cNvSpPr txBox="1"/>
          <p:nvPr/>
        </p:nvSpPr>
        <p:spPr>
          <a:xfrm rot="16200000">
            <a:off x="7189759" y="2348726"/>
            <a:ext cx="1869006" cy="461665"/>
          </a:xfrm>
          <a:prstGeom prst="rect">
            <a:avLst/>
          </a:prstGeom>
          <a:noFill/>
        </p:spPr>
        <p:txBody>
          <a:bodyPr wrap="square" rtlCol="0">
            <a:spAutoFit/>
          </a:bodyPr>
          <a:lstStyle/>
          <a:p>
            <a:r>
              <a:rPr lang="en-US" sz="2400" b="1" dirty="0"/>
              <a:t>People</a:t>
            </a:r>
          </a:p>
        </p:txBody>
      </p:sp>
    </p:spTree>
    <p:extLst>
      <p:ext uri="{BB962C8B-B14F-4D97-AF65-F5344CB8AC3E}">
        <p14:creationId xmlns:p14="http://schemas.microsoft.com/office/powerpoint/2010/main" val="2514429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74907" y="1258042"/>
            <a:ext cx="8040643" cy="5152284"/>
          </a:xfrm>
        </p:spPr>
      </p:pic>
      <p:sp>
        <p:nvSpPr>
          <p:cNvPr id="8"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6793686" y="2107094"/>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7635767" y="1792771"/>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8830273" y="1861289"/>
            <a:ext cx="930791" cy="369332"/>
          </a:xfrm>
          <a:prstGeom prst="rect">
            <a:avLst/>
          </a:prstGeom>
          <a:noFill/>
        </p:spPr>
        <p:txBody>
          <a:bodyPr wrap="square" rtlCol="0">
            <a:spAutoFit/>
          </a:bodyPr>
          <a:lstStyle/>
          <a:p>
            <a:r>
              <a:rPr lang="en-US" dirty="0"/>
              <a:t>People</a:t>
            </a:r>
          </a:p>
        </p:txBody>
      </p:sp>
      <p:sp>
        <p:nvSpPr>
          <p:cNvPr id="7" name="TextBox 6"/>
          <p:cNvSpPr txBox="1"/>
          <p:nvPr/>
        </p:nvSpPr>
        <p:spPr>
          <a:xfrm>
            <a:off x="2926555" y="5825283"/>
            <a:ext cx="3287108" cy="800219"/>
          </a:xfrm>
          <a:prstGeom prst="rect">
            <a:avLst/>
          </a:prstGeom>
          <a:noFill/>
        </p:spPr>
        <p:txBody>
          <a:bodyPr wrap="square" rtlCol="0">
            <a:spAutoFit/>
          </a:bodyPr>
          <a:lstStyle/>
          <a:p>
            <a:pPr algn="ctr"/>
            <a:r>
              <a:rPr lang="en-US" sz="4600" b="1" dirty="0"/>
              <a:t>Risk Level</a:t>
            </a:r>
          </a:p>
        </p:txBody>
      </p:sp>
      <p:sp>
        <p:nvSpPr>
          <p:cNvPr id="11" name="TextBox 10"/>
          <p:cNvSpPr txBox="1"/>
          <p:nvPr/>
        </p:nvSpPr>
        <p:spPr>
          <a:xfrm>
            <a:off x="6576224" y="5597023"/>
            <a:ext cx="1029448" cy="461665"/>
          </a:xfrm>
          <a:prstGeom prst="rect">
            <a:avLst/>
          </a:prstGeom>
          <a:noFill/>
        </p:spPr>
        <p:txBody>
          <a:bodyPr wrap="square" rtlCol="0">
            <a:spAutoFit/>
          </a:bodyPr>
          <a:lstStyle/>
          <a:p>
            <a:r>
              <a:rPr lang="en-US" sz="2400" b="1" dirty="0"/>
              <a:t>High</a:t>
            </a:r>
          </a:p>
        </p:txBody>
      </p:sp>
      <p:sp>
        <p:nvSpPr>
          <p:cNvPr id="12" name="TextBox 11"/>
          <p:cNvSpPr txBox="1"/>
          <p:nvPr/>
        </p:nvSpPr>
        <p:spPr>
          <a:xfrm>
            <a:off x="1954047" y="5579865"/>
            <a:ext cx="1029448" cy="461665"/>
          </a:xfrm>
          <a:prstGeom prst="rect">
            <a:avLst/>
          </a:prstGeom>
          <a:noFill/>
        </p:spPr>
        <p:txBody>
          <a:bodyPr wrap="square" rtlCol="0">
            <a:spAutoFit/>
          </a:bodyPr>
          <a:lstStyle/>
          <a:p>
            <a:r>
              <a:rPr lang="en-US" sz="2400" b="1" dirty="0"/>
              <a:t>Low</a:t>
            </a:r>
          </a:p>
        </p:txBody>
      </p:sp>
      <p:cxnSp>
        <p:nvCxnSpPr>
          <p:cNvPr id="13" name="Straight Arrow Connector 12"/>
          <p:cNvCxnSpPr/>
          <p:nvPr/>
        </p:nvCxnSpPr>
        <p:spPr>
          <a:xfrm>
            <a:off x="2709672" y="5825283"/>
            <a:ext cx="3813190" cy="0"/>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67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2127"/>
            <a:ext cx="11010900" cy="2906997"/>
          </a:xfrm>
        </p:spPr>
        <p:txBody>
          <a:bodyPr>
            <a:normAutofit/>
          </a:bodyPr>
          <a:lstStyle/>
          <a:p>
            <a:pPr algn="ctr"/>
            <a:r>
              <a:rPr lang="en-US" sz="8000" dirty="0"/>
              <a:t>Risk Assessment &amp; </a:t>
            </a:r>
            <a:br>
              <a:rPr lang="en-US" sz="8000" dirty="0"/>
            </a:br>
            <a:r>
              <a:rPr lang="en-US" sz="8000" dirty="0"/>
              <a:t>Safety Management (RASM)</a:t>
            </a:r>
          </a:p>
        </p:txBody>
      </p:sp>
      <p:sp>
        <p:nvSpPr>
          <p:cNvPr id="3" name="Subtitle 2"/>
          <p:cNvSpPr>
            <a:spLocks noGrp="1"/>
          </p:cNvSpPr>
          <p:nvPr>
            <p:ph type="subTitle" idx="1"/>
          </p:nvPr>
        </p:nvSpPr>
        <p:spPr>
          <a:xfrm>
            <a:off x="501343" y="4784988"/>
            <a:ext cx="11109705" cy="754025"/>
          </a:xfrm>
        </p:spPr>
        <p:txBody>
          <a:bodyPr>
            <a:noAutofit/>
          </a:bodyPr>
          <a:lstStyle/>
          <a:p>
            <a:pPr algn="ctr"/>
            <a:r>
              <a:rPr lang="en-US" sz="3600" b="1" dirty="0">
                <a:solidFill>
                  <a:srgbClr val="FF9900"/>
                </a:solidFill>
              </a:rPr>
              <a:t>Managing Program Safety through Active Leadership</a:t>
            </a:r>
          </a:p>
        </p:txBody>
      </p:sp>
      <p:sp>
        <p:nvSpPr>
          <p:cNvPr id="4" name="Text Box 5"/>
          <p:cNvSpPr txBox="1">
            <a:spLocks noChangeArrowheads="1"/>
          </p:cNvSpPr>
          <p:nvPr/>
        </p:nvSpPr>
        <p:spPr bwMode="auto">
          <a:xfrm>
            <a:off x="240919" y="6370863"/>
            <a:ext cx="3962400" cy="369887"/>
          </a:xfrm>
          <a:prstGeom prst="rect">
            <a:avLst/>
          </a:prstGeom>
          <a:noFill/>
          <a:ln w="9525">
            <a:noFill/>
            <a:miter lim="800000"/>
            <a:headEnd/>
            <a:tailEnd/>
          </a:ln>
        </p:spPr>
        <p:txBody>
          <a:bodyPr>
            <a:spAutoFit/>
          </a:bodyPr>
          <a:lstStyle/>
          <a:p>
            <a:pPr>
              <a:spcBef>
                <a:spcPct val="50000"/>
              </a:spcBef>
            </a:pPr>
            <a:r>
              <a:rPr lang="en-US" b="1" dirty="0">
                <a:solidFill>
                  <a:schemeClr val="tx1">
                    <a:lumMod val="95000"/>
                  </a:schemeClr>
                </a:solidFill>
                <a:latin typeface="Arial Narrow" pitchFamily="34" charset="0"/>
                <a:cs typeface="Arial" pitchFamily="34" charset="0"/>
              </a:rPr>
              <a:t>Copyright © Rick Curtis 2019</a:t>
            </a:r>
          </a:p>
        </p:txBody>
      </p:sp>
      <p:sp>
        <p:nvSpPr>
          <p:cNvPr id="5" name="Text Box 4"/>
          <p:cNvSpPr txBox="1">
            <a:spLocks noChangeArrowheads="1"/>
          </p:cNvSpPr>
          <p:nvPr/>
        </p:nvSpPr>
        <p:spPr bwMode="auto">
          <a:xfrm>
            <a:off x="6115050" y="5912870"/>
            <a:ext cx="6019800" cy="915987"/>
          </a:xfrm>
          <a:prstGeom prst="rect">
            <a:avLst/>
          </a:prstGeom>
          <a:noFill/>
          <a:ln w="9525">
            <a:noFill/>
            <a:miter lim="800000"/>
            <a:headEnd/>
            <a:tailEnd/>
          </a:ln>
        </p:spPr>
        <p:txBody>
          <a:bodyPr>
            <a:spAutoFit/>
          </a:bodyPr>
          <a:lstStyle/>
          <a:p>
            <a:pPr algn="r">
              <a:spcBef>
                <a:spcPct val="50000"/>
              </a:spcBef>
            </a:pPr>
            <a:r>
              <a:rPr lang="en-US" b="1" dirty="0">
                <a:solidFill>
                  <a:schemeClr val="tx1">
                    <a:lumMod val="95000"/>
                  </a:schemeClr>
                </a:solidFill>
                <a:latin typeface="Arial Narrow" pitchFamily="34" charset="0"/>
              </a:rPr>
              <a:t>Rick Curtis</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www.OutdoorEd.com </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www.IncidentAnalytix.com</a:t>
            </a:r>
          </a:p>
        </p:txBody>
      </p:sp>
    </p:spTree>
    <p:extLst>
      <p:ext uri="{BB962C8B-B14F-4D97-AF65-F5344CB8AC3E}">
        <p14:creationId xmlns:p14="http://schemas.microsoft.com/office/powerpoint/2010/main" val="3338491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Factors also have “Weight”</a:t>
            </a:r>
          </a:p>
        </p:txBody>
      </p:sp>
      <p:sp>
        <p:nvSpPr>
          <p:cNvPr id="3" name="Content Placeholder 2"/>
          <p:cNvSpPr>
            <a:spLocks noGrp="1"/>
          </p:cNvSpPr>
          <p:nvPr>
            <p:ph idx="1"/>
          </p:nvPr>
        </p:nvSpPr>
        <p:spPr/>
        <p:txBody>
          <a:bodyPr/>
          <a:lstStyle/>
          <a:p>
            <a:r>
              <a:rPr lang="en-US" dirty="0"/>
              <a:t>Big Safety Factors have a greater impact on the Risk Level than Small Safety Factors</a:t>
            </a:r>
          </a:p>
        </p:txBody>
      </p:sp>
    </p:spTree>
    <p:extLst>
      <p:ext uri="{BB962C8B-B14F-4D97-AF65-F5344CB8AC3E}">
        <p14:creationId xmlns:p14="http://schemas.microsoft.com/office/powerpoint/2010/main" val="3814476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019274"/>
            <a:ext cx="8229600" cy="3806876"/>
          </a:xfrm>
        </p:spPr>
      </p:pic>
      <p:sp>
        <p:nvSpPr>
          <p:cNvPr id="5"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2214327" y="2542431"/>
            <a:ext cx="1241939" cy="307777"/>
          </a:xfrm>
          <a:prstGeom prst="rect">
            <a:avLst/>
          </a:prstGeom>
          <a:noFill/>
        </p:spPr>
        <p:txBody>
          <a:bodyPr wrap="square" rtlCol="0">
            <a:spAutoFit/>
          </a:bodyPr>
          <a:lstStyle/>
          <a:p>
            <a:r>
              <a:rPr lang="en-US" sz="1400" dirty="0"/>
              <a:t>Equipment</a:t>
            </a:r>
          </a:p>
        </p:txBody>
      </p:sp>
      <p:sp>
        <p:nvSpPr>
          <p:cNvPr id="6" name="TextBox 5"/>
          <p:cNvSpPr txBox="1"/>
          <p:nvPr/>
        </p:nvSpPr>
        <p:spPr>
          <a:xfrm rot="16200000">
            <a:off x="2873268" y="2263029"/>
            <a:ext cx="1438790" cy="307777"/>
          </a:xfrm>
          <a:prstGeom prst="rect">
            <a:avLst/>
          </a:prstGeom>
          <a:noFill/>
        </p:spPr>
        <p:txBody>
          <a:bodyPr wrap="square" rtlCol="0">
            <a:spAutoFit/>
          </a:bodyPr>
          <a:lstStyle/>
          <a:p>
            <a:r>
              <a:rPr lang="en-US" sz="1400" dirty="0"/>
              <a:t>Environment</a:t>
            </a:r>
          </a:p>
        </p:txBody>
      </p:sp>
      <p:sp>
        <p:nvSpPr>
          <p:cNvPr id="7" name="TextBox 6"/>
          <p:cNvSpPr txBox="1"/>
          <p:nvPr/>
        </p:nvSpPr>
        <p:spPr>
          <a:xfrm rot="16200000">
            <a:off x="3821382" y="2367293"/>
            <a:ext cx="930791" cy="307777"/>
          </a:xfrm>
          <a:prstGeom prst="rect">
            <a:avLst/>
          </a:prstGeom>
          <a:noFill/>
        </p:spPr>
        <p:txBody>
          <a:bodyPr wrap="square" rtlCol="0">
            <a:spAutoFit/>
          </a:bodyPr>
          <a:lstStyle/>
          <a:p>
            <a:r>
              <a:rPr lang="en-US" sz="1400" dirty="0"/>
              <a:t>People</a:t>
            </a:r>
          </a:p>
        </p:txBody>
      </p:sp>
      <p:sp>
        <p:nvSpPr>
          <p:cNvPr id="8" name="TextBox 7"/>
          <p:cNvSpPr txBox="1"/>
          <p:nvPr/>
        </p:nvSpPr>
        <p:spPr>
          <a:xfrm rot="16200000">
            <a:off x="7554930" y="2522867"/>
            <a:ext cx="1241939" cy="307777"/>
          </a:xfrm>
          <a:prstGeom prst="rect">
            <a:avLst/>
          </a:prstGeom>
          <a:noFill/>
        </p:spPr>
        <p:txBody>
          <a:bodyPr wrap="square" rtlCol="0">
            <a:spAutoFit/>
          </a:bodyPr>
          <a:lstStyle/>
          <a:p>
            <a:r>
              <a:rPr lang="en-US" sz="1400" dirty="0"/>
              <a:t>Equipment</a:t>
            </a:r>
          </a:p>
        </p:txBody>
      </p:sp>
      <p:sp>
        <p:nvSpPr>
          <p:cNvPr id="9" name="TextBox 8"/>
          <p:cNvSpPr txBox="1"/>
          <p:nvPr/>
        </p:nvSpPr>
        <p:spPr>
          <a:xfrm rot="16200000">
            <a:off x="8193812" y="2343504"/>
            <a:ext cx="1438790" cy="307777"/>
          </a:xfrm>
          <a:prstGeom prst="rect">
            <a:avLst/>
          </a:prstGeom>
          <a:noFill/>
        </p:spPr>
        <p:txBody>
          <a:bodyPr wrap="square" rtlCol="0">
            <a:spAutoFit/>
          </a:bodyPr>
          <a:lstStyle/>
          <a:p>
            <a:r>
              <a:rPr lang="en-US" sz="1400" dirty="0"/>
              <a:t>Environment</a:t>
            </a:r>
          </a:p>
        </p:txBody>
      </p:sp>
      <p:sp>
        <p:nvSpPr>
          <p:cNvPr id="10" name="TextBox 9"/>
          <p:cNvSpPr txBox="1"/>
          <p:nvPr/>
        </p:nvSpPr>
        <p:spPr>
          <a:xfrm rot="16200000">
            <a:off x="9185119" y="2386857"/>
            <a:ext cx="930791" cy="307777"/>
          </a:xfrm>
          <a:prstGeom prst="rect">
            <a:avLst/>
          </a:prstGeom>
          <a:noFill/>
        </p:spPr>
        <p:txBody>
          <a:bodyPr wrap="square" rtlCol="0">
            <a:spAutoFit/>
          </a:bodyPr>
          <a:lstStyle/>
          <a:p>
            <a:r>
              <a:rPr lang="en-US" sz="1400" dirty="0"/>
              <a:t>People</a:t>
            </a:r>
          </a:p>
        </p:txBody>
      </p:sp>
      <p:sp>
        <p:nvSpPr>
          <p:cNvPr id="2" name="TextBox 1"/>
          <p:cNvSpPr txBox="1"/>
          <p:nvPr/>
        </p:nvSpPr>
        <p:spPr>
          <a:xfrm>
            <a:off x="4905916" y="5359109"/>
            <a:ext cx="2423400" cy="630942"/>
          </a:xfrm>
          <a:prstGeom prst="rect">
            <a:avLst/>
          </a:prstGeom>
          <a:noFill/>
        </p:spPr>
        <p:txBody>
          <a:bodyPr wrap="square" rtlCol="0">
            <a:spAutoFit/>
          </a:bodyPr>
          <a:lstStyle/>
          <a:p>
            <a:pPr algn="ctr"/>
            <a:r>
              <a:rPr lang="en-US" sz="3400" b="1" dirty="0"/>
              <a:t>Risk Level</a:t>
            </a:r>
          </a:p>
        </p:txBody>
      </p:sp>
      <p:sp>
        <p:nvSpPr>
          <p:cNvPr id="11" name="TextBox 10"/>
          <p:cNvSpPr txBox="1"/>
          <p:nvPr/>
        </p:nvSpPr>
        <p:spPr>
          <a:xfrm>
            <a:off x="4132889" y="5186306"/>
            <a:ext cx="637961" cy="384721"/>
          </a:xfrm>
          <a:prstGeom prst="rect">
            <a:avLst/>
          </a:prstGeom>
          <a:noFill/>
        </p:spPr>
        <p:txBody>
          <a:bodyPr wrap="square" rtlCol="0">
            <a:spAutoFit/>
          </a:bodyPr>
          <a:lstStyle/>
          <a:p>
            <a:r>
              <a:rPr lang="en-US" sz="1900" b="1" dirty="0"/>
              <a:t>Low</a:t>
            </a:r>
          </a:p>
        </p:txBody>
      </p:sp>
      <p:sp>
        <p:nvSpPr>
          <p:cNvPr id="12" name="TextBox 11"/>
          <p:cNvSpPr txBox="1"/>
          <p:nvPr/>
        </p:nvSpPr>
        <p:spPr>
          <a:xfrm>
            <a:off x="7575714" y="5186305"/>
            <a:ext cx="777451" cy="384721"/>
          </a:xfrm>
          <a:prstGeom prst="rect">
            <a:avLst/>
          </a:prstGeom>
          <a:noFill/>
        </p:spPr>
        <p:txBody>
          <a:bodyPr wrap="square" rtlCol="0">
            <a:spAutoFit/>
          </a:bodyPr>
          <a:lstStyle/>
          <a:p>
            <a:r>
              <a:rPr lang="en-US" sz="1900" b="1" dirty="0"/>
              <a:t>High</a:t>
            </a:r>
          </a:p>
        </p:txBody>
      </p:sp>
      <p:cxnSp>
        <p:nvCxnSpPr>
          <p:cNvPr id="13" name="Straight Arrow Connector 12"/>
          <p:cNvCxnSpPr/>
          <p:nvPr/>
        </p:nvCxnSpPr>
        <p:spPr>
          <a:xfrm flipV="1">
            <a:off x="4715184" y="5378880"/>
            <a:ext cx="2804864" cy="3200"/>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917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a:t>An Accident in the Making - 2</a:t>
            </a:r>
          </a:p>
        </p:txBody>
      </p:sp>
      <p:sp>
        <p:nvSpPr>
          <p:cNvPr id="34819" name="Rectangle 3"/>
          <p:cNvSpPr>
            <a:spLocks noGrp="1" noChangeArrowheads="1"/>
          </p:cNvSpPr>
          <p:nvPr>
            <p:ph type="body" idx="1"/>
          </p:nvPr>
        </p:nvSpPr>
        <p:spPr/>
        <p:txBody>
          <a:bodyPr/>
          <a:lstStyle/>
          <a:p>
            <a:pPr eaLnBrk="1" hangingPunct="1">
              <a:buFont typeface="Wingdings" pitchFamily="2" charset="2"/>
              <a:buChar char=""/>
              <a:defRPr/>
            </a:pPr>
            <a:r>
              <a:rPr lang="en-US"/>
              <a:t>Cast Away Scene 2</a:t>
            </a:r>
          </a:p>
        </p:txBody>
      </p:sp>
      <p:pic>
        <p:nvPicPr>
          <p:cNvPr id="48132" name="Picture 5" descr="CASTAWAY-4"/>
          <p:cNvPicPr>
            <a:picLocks noChangeAspect="1" noChangeArrowheads="1"/>
          </p:cNvPicPr>
          <p:nvPr/>
        </p:nvPicPr>
        <p:blipFill>
          <a:blip r:embed="rId3" cstate="print"/>
          <a:srcRect/>
          <a:stretch>
            <a:fillRect/>
          </a:stretch>
        </p:blipFill>
        <p:spPr bwMode="auto">
          <a:xfrm>
            <a:off x="3657600" y="2337595"/>
            <a:ext cx="4876800" cy="3657600"/>
          </a:xfrm>
          <a:prstGeom prst="rect">
            <a:avLst/>
          </a:prstGeom>
          <a:noFill/>
          <a:ln w="9525">
            <a:noFill/>
            <a:miter lim="800000"/>
            <a:headEnd/>
            <a:tailEnd/>
          </a:ln>
        </p:spPr>
      </p:pic>
      <p:sp>
        <p:nvSpPr>
          <p:cNvPr id="48133" name="TextBox 4"/>
          <p:cNvSpPr txBox="1">
            <a:spLocks noChangeArrowheads="1"/>
          </p:cNvSpPr>
          <p:nvPr/>
        </p:nvSpPr>
        <p:spPr bwMode="auto">
          <a:xfrm>
            <a:off x="2009775" y="6062663"/>
            <a:ext cx="1700722" cy="369332"/>
          </a:xfrm>
          <a:prstGeom prst="rect">
            <a:avLst/>
          </a:prstGeom>
          <a:noFill/>
          <a:ln w="9525">
            <a:noFill/>
            <a:miter lim="800000"/>
            <a:headEnd/>
            <a:tailEnd/>
          </a:ln>
        </p:spPr>
        <p:txBody>
          <a:bodyPr wrap="none">
            <a:spAutoFit/>
          </a:bodyPr>
          <a:lstStyle/>
          <a:p>
            <a:r>
              <a:rPr lang="en-US"/>
              <a:t>DVD Chapter 23</a:t>
            </a:r>
          </a:p>
        </p:txBody>
      </p:sp>
    </p:spTree>
    <p:extLst>
      <p:ext uri="{BB962C8B-B14F-4D97-AF65-F5344CB8AC3E}">
        <p14:creationId xmlns:p14="http://schemas.microsoft.com/office/powerpoint/2010/main" val="3390714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t>Hazard Factors</a:t>
            </a:r>
          </a:p>
        </p:txBody>
      </p:sp>
      <p:sp>
        <p:nvSpPr>
          <p:cNvPr id="6" name="Can 5"/>
          <p:cNvSpPr/>
          <p:nvPr/>
        </p:nvSpPr>
        <p:spPr bwMode="auto">
          <a:xfrm>
            <a:off x="2992439" y="200501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2228"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a:t>Equipment</a:t>
            </a:r>
          </a:p>
        </p:txBody>
      </p:sp>
      <p:sp>
        <p:nvSpPr>
          <p:cNvPr id="52229"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a:t>People</a:t>
            </a:r>
          </a:p>
        </p:txBody>
      </p:sp>
      <p:sp>
        <p:nvSpPr>
          <p:cNvPr id="52230"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a:t>Environment</a:t>
            </a:r>
          </a:p>
        </p:txBody>
      </p:sp>
      <p:sp>
        <p:nvSpPr>
          <p:cNvPr id="54" name="Can 53"/>
          <p:cNvSpPr/>
          <p:nvPr/>
        </p:nvSpPr>
        <p:spPr bwMode="auto">
          <a:xfrm>
            <a:off x="5497514" y="1974851"/>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52233" name="Group 3"/>
          <p:cNvGrpSpPr>
            <a:grpSpLocks/>
          </p:cNvGrpSpPr>
          <p:nvPr/>
        </p:nvGrpSpPr>
        <p:grpSpPr bwMode="auto">
          <a:xfrm>
            <a:off x="5557839" y="4827589"/>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Coral Reef</a:t>
              </a:r>
            </a:p>
          </p:txBody>
        </p:sp>
      </p:grpSp>
      <p:grpSp>
        <p:nvGrpSpPr>
          <p:cNvPr id="52234" name="Group 3"/>
          <p:cNvGrpSpPr>
            <a:grpSpLocks/>
          </p:cNvGrpSpPr>
          <p:nvPr/>
        </p:nvGrpSpPr>
        <p:grpSpPr bwMode="auto">
          <a:xfrm>
            <a:off x="5532439" y="3498851"/>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60"/>
              <a:ext cx="1092572"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000" dirty="0"/>
                <a:t>Huge Waves</a:t>
              </a:r>
            </a:p>
          </p:txBody>
        </p:sp>
      </p:grpSp>
      <p:grpSp>
        <p:nvGrpSpPr>
          <p:cNvPr id="4" name="Group 3"/>
          <p:cNvGrpSpPr>
            <a:grpSpLocks/>
          </p:cNvGrpSpPr>
          <p:nvPr/>
        </p:nvGrpSpPr>
        <p:grpSpPr bwMode="auto">
          <a:xfrm>
            <a:off x="3005139" y="2273301"/>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No Food Water</a:t>
              </a:r>
            </a:p>
          </p:txBody>
        </p:sp>
      </p:grpSp>
      <p:grpSp>
        <p:nvGrpSpPr>
          <p:cNvPr id="5" name="Group 3"/>
          <p:cNvGrpSpPr>
            <a:grpSpLocks/>
          </p:cNvGrpSpPr>
          <p:nvPr/>
        </p:nvGrpSpPr>
        <p:grpSpPr bwMode="auto">
          <a:xfrm>
            <a:off x="2994026" y="3560764"/>
            <a:ext cx="1247775" cy="1254125"/>
            <a:chOff x="4736175" y="1352599"/>
            <a:chExt cx="1358800" cy="1358800"/>
          </a:xfrm>
        </p:grpSpPr>
        <p:sp>
          <p:nvSpPr>
            <p:cNvPr id="57" name="Oval 56"/>
            <p:cNvSpPr/>
            <p:nvPr/>
          </p:nvSpPr>
          <p:spPr>
            <a:xfrm>
              <a:off x="4736175"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934982"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Paddle</a:t>
              </a:r>
            </a:p>
          </p:txBody>
        </p:sp>
      </p:grpSp>
      <p:grpSp>
        <p:nvGrpSpPr>
          <p:cNvPr id="7" name="Group 3"/>
          <p:cNvGrpSpPr>
            <a:grpSpLocks/>
          </p:cNvGrpSpPr>
          <p:nvPr/>
        </p:nvGrpSpPr>
        <p:grpSpPr bwMode="auto">
          <a:xfrm>
            <a:off x="3017839" y="4876801"/>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Raft</a:t>
              </a:r>
            </a:p>
          </p:txBody>
        </p:sp>
      </p:grpSp>
      <p:grpSp>
        <p:nvGrpSpPr>
          <p:cNvPr id="8" name="Group 3"/>
          <p:cNvGrpSpPr>
            <a:grpSpLocks/>
          </p:cNvGrpSpPr>
          <p:nvPr/>
        </p:nvGrpSpPr>
        <p:grpSpPr bwMode="auto">
          <a:xfrm>
            <a:off x="7988301" y="3546476"/>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400"/>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Indecisive</a:t>
              </a:r>
            </a:p>
          </p:txBody>
        </p:sp>
      </p:grpSp>
      <p:grpSp>
        <p:nvGrpSpPr>
          <p:cNvPr id="9" name="Group 3"/>
          <p:cNvGrpSpPr>
            <a:grpSpLocks/>
          </p:cNvGrpSpPr>
          <p:nvPr/>
        </p:nvGrpSpPr>
        <p:grpSpPr bwMode="auto">
          <a:xfrm>
            <a:off x="7988301" y="4878389"/>
            <a:ext cx="1247775" cy="1254125"/>
            <a:chOff x="4736174" y="1365808"/>
            <a:chExt cx="1358800" cy="1358800"/>
          </a:xfrm>
        </p:grpSpPr>
        <p:sp>
          <p:nvSpPr>
            <p:cNvPr id="74" name="Oval 73"/>
            <p:cNvSpPr/>
            <p:nvPr/>
          </p:nvSpPr>
          <p:spPr>
            <a:xfrm>
              <a:off x="4736174" y="1365808"/>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981" y="1551568"/>
              <a:ext cx="961187"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No Plan</a:t>
              </a:r>
            </a:p>
          </p:txBody>
        </p:sp>
      </p:grpSp>
      <p:grpSp>
        <p:nvGrpSpPr>
          <p:cNvPr id="10" name="Group 3"/>
          <p:cNvGrpSpPr>
            <a:grpSpLocks/>
          </p:cNvGrpSpPr>
          <p:nvPr/>
        </p:nvGrpSpPr>
        <p:grpSpPr bwMode="auto">
          <a:xfrm>
            <a:off x="7985126" y="2224089"/>
            <a:ext cx="1247775" cy="1254125"/>
            <a:chOff x="4736174" y="1352599"/>
            <a:chExt cx="1358800" cy="1358800"/>
          </a:xfrm>
        </p:grpSpPr>
        <p:sp>
          <p:nvSpPr>
            <p:cNvPr id="46" name="Oval 45"/>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48" name="Oval 4"/>
            <p:cNvSpPr/>
            <p:nvPr/>
          </p:nvSpPr>
          <p:spPr>
            <a:xfrm>
              <a:off x="4934981" y="1550398"/>
              <a:ext cx="107874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Fear / Anxiety</a:t>
              </a:r>
            </a:p>
          </p:txBody>
        </p:sp>
      </p:grpSp>
    </p:spTree>
    <p:extLst>
      <p:ext uri="{BB962C8B-B14F-4D97-AF65-F5344CB8AC3E}">
        <p14:creationId xmlns:p14="http://schemas.microsoft.com/office/powerpoint/2010/main" val="309984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1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t>Safety Factors</a:t>
            </a:r>
          </a:p>
        </p:txBody>
      </p:sp>
      <p:sp>
        <p:nvSpPr>
          <p:cNvPr id="6" name="Can 5"/>
          <p:cNvSpPr/>
          <p:nvPr/>
        </p:nvSpPr>
        <p:spPr bwMode="auto">
          <a:xfrm>
            <a:off x="2992439" y="2005013"/>
            <a:ext cx="1285875" cy="4164012"/>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2" name="Group 3"/>
          <p:cNvGrpSpPr>
            <a:grpSpLocks/>
          </p:cNvGrpSpPr>
          <p:nvPr/>
        </p:nvGrpSpPr>
        <p:grpSpPr bwMode="auto">
          <a:xfrm>
            <a:off x="3028951" y="5603876"/>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1"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Raft</a:t>
              </a:r>
            </a:p>
          </p:txBody>
        </p:sp>
      </p:grpSp>
      <p:sp>
        <p:nvSpPr>
          <p:cNvPr id="53253"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a:t>Equipment</a:t>
            </a:r>
          </a:p>
        </p:txBody>
      </p:sp>
      <p:sp>
        <p:nvSpPr>
          <p:cNvPr id="53254"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a:t>People</a:t>
            </a:r>
          </a:p>
        </p:txBody>
      </p:sp>
      <p:sp>
        <p:nvSpPr>
          <p:cNvPr id="53255"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a:t>Environment</a:t>
            </a:r>
          </a:p>
        </p:txBody>
      </p:sp>
      <p:grpSp>
        <p:nvGrpSpPr>
          <p:cNvPr id="3" name="Group 3"/>
          <p:cNvGrpSpPr>
            <a:grpSpLocks/>
          </p:cNvGrpSpPr>
          <p:nvPr/>
        </p:nvGrpSpPr>
        <p:grpSpPr bwMode="auto">
          <a:xfrm>
            <a:off x="3040064" y="3014664"/>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Food Water</a:t>
              </a:r>
            </a:p>
          </p:txBody>
        </p:sp>
      </p:grpSp>
      <p:sp>
        <p:nvSpPr>
          <p:cNvPr id="54" name="Can 53"/>
          <p:cNvSpPr/>
          <p:nvPr/>
        </p:nvSpPr>
        <p:spPr bwMode="auto">
          <a:xfrm>
            <a:off x="5497514" y="1974851"/>
            <a:ext cx="1285875" cy="4170363"/>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4" name="Group 3"/>
          <p:cNvGrpSpPr>
            <a:grpSpLocks/>
          </p:cNvGrpSpPr>
          <p:nvPr/>
        </p:nvGrpSpPr>
        <p:grpSpPr bwMode="auto">
          <a:xfrm>
            <a:off x="3028951" y="4313239"/>
            <a:ext cx="1247775" cy="1254125"/>
            <a:chOff x="4736175" y="1352599"/>
            <a:chExt cx="1358800" cy="1358800"/>
          </a:xfrm>
        </p:grpSpPr>
        <p:sp>
          <p:nvSpPr>
            <p:cNvPr id="57" name="Oval 56"/>
            <p:cNvSpPr/>
            <p:nvPr/>
          </p:nvSpPr>
          <p:spPr>
            <a:xfrm>
              <a:off x="4736175"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884848" y="1550398"/>
              <a:ext cx="108565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Paddles</a:t>
              </a:r>
            </a:p>
          </p:txBody>
        </p:sp>
      </p:grpSp>
      <p:grpSp>
        <p:nvGrpSpPr>
          <p:cNvPr id="5" name="Group 3"/>
          <p:cNvGrpSpPr>
            <a:grpSpLocks/>
          </p:cNvGrpSpPr>
          <p:nvPr/>
        </p:nvGrpSpPr>
        <p:grpSpPr bwMode="auto">
          <a:xfrm>
            <a:off x="5557839" y="4827589"/>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Wind</a:t>
              </a:r>
            </a:p>
          </p:txBody>
        </p:sp>
      </p:grpSp>
      <p:grpSp>
        <p:nvGrpSpPr>
          <p:cNvPr id="7" name="Group 3"/>
          <p:cNvGrpSpPr>
            <a:grpSpLocks/>
          </p:cNvGrpSpPr>
          <p:nvPr/>
        </p:nvGrpSpPr>
        <p:grpSpPr bwMode="auto">
          <a:xfrm>
            <a:off x="3067051" y="1820864"/>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58"/>
              <a:ext cx="1092572" cy="961481"/>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Sail</a:t>
              </a:r>
            </a:p>
          </p:txBody>
        </p:sp>
      </p:grpSp>
      <p:grpSp>
        <p:nvGrpSpPr>
          <p:cNvPr id="8" name="Group 3"/>
          <p:cNvGrpSpPr>
            <a:grpSpLocks/>
          </p:cNvGrpSpPr>
          <p:nvPr/>
        </p:nvGrpSpPr>
        <p:grpSpPr bwMode="auto">
          <a:xfrm>
            <a:off x="7964488" y="4854576"/>
            <a:ext cx="1249362" cy="1254125"/>
            <a:chOff x="4736175" y="1365808"/>
            <a:chExt cx="1358800" cy="1358800"/>
          </a:xfrm>
        </p:grpSpPr>
        <p:sp>
          <p:nvSpPr>
            <p:cNvPr id="74" name="Oval 73"/>
            <p:cNvSpPr/>
            <p:nvPr/>
          </p:nvSpPr>
          <p:spPr>
            <a:xfrm>
              <a:off x="4736175" y="1365808"/>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729" y="1551568"/>
              <a:ext cx="961693" cy="961481"/>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Plan</a:t>
              </a:r>
            </a:p>
          </p:txBody>
        </p:sp>
      </p:grpSp>
      <p:grpSp>
        <p:nvGrpSpPr>
          <p:cNvPr id="9" name="Group 3"/>
          <p:cNvGrpSpPr>
            <a:grpSpLocks/>
          </p:cNvGrpSpPr>
          <p:nvPr/>
        </p:nvGrpSpPr>
        <p:grpSpPr bwMode="auto">
          <a:xfrm>
            <a:off x="7975601" y="3522664"/>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398"/>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Decisive</a:t>
              </a:r>
            </a:p>
          </p:txBody>
        </p:sp>
      </p:grpSp>
      <p:grpSp>
        <p:nvGrpSpPr>
          <p:cNvPr id="10" name="Group 3"/>
          <p:cNvGrpSpPr>
            <a:grpSpLocks/>
          </p:cNvGrpSpPr>
          <p:nvPr/>
        </p:nvGrpSpPr>
        <p:grpSpPr bwMode="auto">
          <a:xfrm>
            <a:off x="7947025" y="2228851"/>
            <a:ext cx="1308100" cy="1254125"/>
            <a:chOff x="4702700" y="1352599"/>
            <a:chExt cx="1424792" cy="1358800"/>
          </a:xfrm>
        </p:grpSpPr>
        <p:sp>
          <p:nvSpPr>
            <p:cNvPr id="41" name="Oval 40"/>
            <p:cNvSpPr/>
            <p:nvPr/>
          </p:nvSpPr>
          <p:spPr>
            <a:xfrm>
              <a:off x="4735554" y="1352599"/>
              <a:ext cx="1359086"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42" name="Oval 4"/>
            <p:cNvSpPr/>
            <p:nvPr/>
          </p:nvSpPr>
          <p:spPr>
            <a:xfrm>
              <a:off x="4702700" y="1538359"/>
              <a:ext cx="1424792" cy="961481"/>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Determined</a:t>
              </a:r>
            </a:p>
          </p:txBody>
        </p:sp>
      </p:grpSp>
    </p:spTree>
    <p:extLst>
      <p:ext uri="{BB962C8B-B14F-4D97-AF65-F5344CB8AC3E}">
        <p14:creationId xmlns:p14="http://schemas.microsoft.com/office/powerpoint/2010/main" val="23568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019274"/>
            <a:ext cx="8229600" cy="3806876"/>
          </a:xfrm>
        </p:spPr>
      </p:pic>
      <p:sp>
        <p:nvSpPr>
          <p:cNvPr id="5"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2214327" y="2542431"/>
            <a:ext cx="1241939" cy="307777"/>
          </a:xfrm>
          <a:prstGeom prst="rect">
            <a:avLst/>
          </a:prstGeom>
          <a:noFill/>
        </p:spPr>
        <p:txBody>
          <a:bodyPr wrap="square" rtlCol="0">
            <a:spAutoFit/>
          </a:bodyPr>
          <a:lstStyle/>
          <a:p>
            <a:r>
              <a:rPr lang="en-US" sz="1400" dirty="0"/>
              <a:t>Equipment</a:t>
            </a:r>
          </a:p>
        </p:txBody>
      </p:sp>
      <p:sp>
        <p:nvSpPr>
          <p:cNvPr id="6" name="TextBox 5"/>
          <p:cNvSpPr txBox="1"/>
          <p:nvPr/>
        </p:nvSpPr>
        <p:spPr>
          <a:xfrm rot="16200000">
            <a:off x="2873268" y="2263029"/>
            <a:ext cx="1438790" cy="307777"/>
          </a:xfrm>
          <a:prstGeom prst="rect">
            <a:avLst/>
          </a:prstGeom>
          <a:noFill/>
        </p:spPr>
        <p:txBody>
          <a:bodyPr wrap="square" rtlCol="0">
            <a:spAutoFit/>
          </a:bodyPr>
          <a:lstStyle/>
          <a:p>
            <a:r>
              <a:rPr lang="en-US" sz="1400" dirty="0"/>
              <a:t>Environment</a:t>
            </a:r>
          </a:p>
        </p:txBody>
      </p:sp>
      <p:sp>
        <p:nvSpPr>
          <p:cNvPr id="7" name="TextBox 6"/>
          <p:cNvSpPr txBox="1"/>
          <p:nvPr/>
        </p:nvSpPr>
        <p:spPr>
          <a:xfrm rot="16200000">
            <a:off x="3821382" y="2367293"/>
            <a:ext cx="930791" cy="307777"/>
          </a:xfrm>
          <a:prstGeom prst="rect">
            <a:avLst/>
          </a:prstGeom>
          <a:noFill/>
        </p:spPr>
        <p:txBody>
          <a:bodyPr wrap="square" rtlCol="0">
            <a:spAutoFit/>
          </a:bodyPr>
          <a:lstStyle/>
          <a:p>
            <a:r>
              <a:rPr lang="en-US" sz="1400" dirty="0"/>
              <a:t>People</a:t>
            </a:r>
          </a:p>
        </p:txBody>
      </p:sp>
      <p:sp>
        <p:nvSpPr>
          <p:cNvPr id="8" name="TextBox 7"/>
          <p:cNvSpPr txBox="1"/>
          <p:nvPr/>
        </p:nvSpPr>
        <p:spPr>
          <a:xfrm rot="16200000">
            <a:off x="7554930" y="2522867"/>
            <a:ext cx="1241939" cy="307777"/>
          </a:xfrm>
          <a:prstGeom prst="rect">
            <a:avLst/>
          </a:prstGeom>
          <a:noFill/>
        </p:spPr>
        <p:txBody>
          <a:bodyPr wrap="square" rtlCol="0">
            <a:spAutoFit/>
          </a:bodyPr>
          <a:lstStyle/>
          <a:p>
            <a:r>
              <a:rPr lang="en-US" sz="1400" dirty="0"/>
              <a:t>Equipment</a:t>
            </a:r>
          </a:p>
        </p:txBody>
      </p:sp>
      <p:sp>
        <p:nvSpPr>
          <p:cNvPr id="9" name="TextBox 8"/>
          <p:cNvSpPr txBox="1"/>
          <p:nvPr/>
        </p:nvSpPr>
        <p:spPr>
          <a:xfrm rot="16200000">
            <a:off x="8193812" y="2343504"/>
            <a:ext cx="1438790" cy="307777"/>
          </a:xfrm>
          <a:prstGeom prst="rect">
            <a:avLst/>
          </a:prstGeom>
          <a:noFill/>
        </p:spPr>
        <p:txBody>
          <a:bodyPr wrap="square" rtlCol="0">
            <a:spAutoFit/>
          </a:bodyPr>
          <a:lstStyle/>
          <a:p>
            <a:r>
              <a:rPr lang="en-US" sz="1400" dirty="0"/>
              <a:t>Environment</a:t>
            </a:r>
          </a:p>
        </p:txBody>
      </p:sp>
      <p:sp>
        <p:nvSpPr>
          <p:cNvPr id="10" name="TextBox 9"/>
          <p:cNvSpPr txBox="1"/>
          <p:nvPr/>
        </p:nvSpPr>
        <p:spPr>
          <a:xfrm rot="16200000">
            <a:off x="9185119" y="2386857"/>
            <a:ext cx="930791" cy="307777"/>
          </a:xfrm>
          <a:prstGeom prst="rect">
            <a:avLst/>
          </a:prstGeom>
          <a:noFill/>
        </p:spPr>
        <p:txBody>
          <a:bodyPr wrap="square" rtlCol="0">
            <a:spAutoFit/>
          </a:bodyPr>
          <a:lstStyle/>
          <a:p>
            <a:r>
              <a:rPr lang="en-US" sz="1400" dirty="0"/>
              <a:t>People</a:t>
            </a:r>
          </a:p>
        </p:txBody>
      </p:sp>
      <p:sp>
        <p:nvSpPr>
          <p:cNvPr id="2" name="TextBox 1"/>
          <p:cNvSpPr txBox="1"/>
          <p:nvPr/>
        </p:nvSpPr>
        <p:spPr>
          <a:xfrm>
            <a:off x="4905916" y="5359109"/>
            <a:ext cx="2423400" cy="630942"/>
          </a:xfrm>
          <a:prstGeom prst="rect">
            <a:avLst/>
          </a:prstGeom>
          <a:noFill/>
        </p:spPr>
        <p:txBody>
          <a:bodyPr wrap="square" rtlCol="0">
            <a:spAutoFit/>
          </a:bodyPr>
          <a:lstStyle/>
          <a:p>
            <a:pPr algn="ctr"/>
            <a:r>
              <a:rPr lang="en-US" sz="3400" b="1" dirty="0"/>
              <a:t>Risk Level</a:t>
            </a:r>
          </a:p>
        </p:txBody>
      </p:sp>
      <p:sp>
        <p:nvSpPr>
          <p:cNvPr id="11" name="TextBox 10"/>
          <p:cNvSpPr txBox="1"/>
          <p:nvPr/>
        </p:nvSpPr>
        <p:spPr>
          <a:xfrm>
            <a:off x="4132889" y="5186306"/>
            <a:ext cx="637961" cy="384721"/>
          </a:xfrm>
          <a:prstGeom prst="rect">
            <a:avLst/>
          </a:prstGeom>
          <a:noFill/>
        </p:spPr>
        <p:txBody>
          <a:bodyPr wrap="square" rtlCol="0">
            <a:spAutoFit/>
          </a:bodyPr>
          <a:lstStyle/>
          <a:p>
            <a:r>
              <a:rPr lang="en-US" sz="1900" b="1" dirty="0"/>
              <a:t>Low</a:t>
            </a:r>
          </a:p>
        </p:txBody>
      </p:sp>
      <p:sp>
        <p:nvSpPr>
          <p:cNvPr id="12" name="TextBox 11"/>
          <p:cNvSpPr txBox="1"/>
          <p:nvPr/>
        </p:nvSpPr>
        <p:spPr>
          <a:xfrm>
            <a:off x="7575714" y="5186305"/>
            <a:ext cx="777451" cy="384721"/>
          </a:xfrm>
          <a:prstGeom prst="rect">
            <a:avLst/>
          </a:prstGeom>
          <a:noFill/>
        </p:spPr>
        <p:txBody>
          <a:bodyPr wrap="square" rtlCol="0">
            <a:spAutoFit/>
          </a:bodyPr>
          <a:lstStyle/>
          <a:p>
            <a:r>
              <a:rPr lang="en-US" sz="1900" b="1" dirty="0"/>
              <a:t>High</a:t>
            </a:r>
          </a:p>
        </p:txBody>
      </p:sp>
      <p:cxnSp>
        <p:nvCxnSpPr>
          <p:cNvPr id="13" name="Straight Arrow Connector 12"/>
          <p:cNvCxnSpPr/>
          <p:nvPr/>
        </p:nvCxnSpPr>
        <p:spPr>
          <a:xfrm flipV="1">
            <a:off x="4715184" y="5378880"/>
            <a:ext cx="2804864" cy="3200"/>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227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Safety Factors – for 100° F/ 38° C</a:t>
            </a:r>
          </a:p>
        </p:txBody>
      </p:sp>
      <p:sp>
        <p:nvSpPr>
          <p:cNvPr id="6" name="Can 5"/>
          <p:cNvSpPr/>
          <p:nvPr/>
        </p:nvSpPr>
        <p:spPr bwMode="auto">
          <a:xfrm>
            <a:off x="2992439" y="2005013"/>
            <a:ext cx="1285875" cy="4164012"/>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3253"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a:t>Equipment</a:t>
            </a:r>
          </a:p>
        </p:txBody>
      </p:sp>
      <p:sp>
        <p:nvSpPr>
          <p:cNvPr id="53254"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a:t>People</a:t>
            </a:r>
          </a:p>
        </p:txBody>
      </p:sp>
      <p:sp>
        <p:nvSpPr>
          <p:cNvPr id="53255"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a:t>Environment</a:t>
            </a:r>
          </a:p>
        </p:txBody>
      </p:sp>
      <p:sp>
        <p:nvSpPr>
          <p:cNvPr id="54" name="Can 53"/>
          <p:cNvSpPr/>
          <p:nvPr/>
        </p:nvSpPr>
        <p:spPr bwMode="auto">
          <a:xfrm>
            <a:off x="5497514" y="1974851"/>
            <a:ext cx="1285875" cy="4170363"/>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Tree>
    <p:extLst>
      <p:ext uri="{BB962C8B-B14F-4D97-AF65-F5344CB8AC3E}">
        <p14:creationId xmlns:p14="http://schemas.microsoft.com/office/powerpoint/2010/main" val="755930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n 4"/>
          <p:cNvSpPr/>
          <p:nvPr/>
        </p:nvSpPr>
        <p:spPr bwMode="auto">
          <a:xfrm>
            <a:off x="8810775" y="1615255"/>
            <a:ext cx="1284288" cy="3898577"/>
          </a:xfrm>
          <a:prstGeom prst="can">
            <a:avLst/>
          </a:prstGeom>
          <a:solidFill>
            <a:srgbClr val="00B050">
              <a:alpha val="50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6" name="Can 5"/>
          <p:cNvSpPr/>
          <p:nvPr/>
        </p:nvSpPr>
        <p:spPr bwMode="auto">
          <a:xfrm>
            <a:off x="2061527" y="1615255"/>
            <a:ext cx="1284288" cy="38147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53253" name="Group 40"/>
          <p:cNvGrpSpPr>
            <a:grpSpLocks/>
          </p:cNvGrpSpPr>
          <p:nvPr/>
        </p:nvGrpSpPr>
        <p:grpSpPr bwMode="auto">
          <a:xfrm rot="5400000">
            <a:off x="5435313" y="3538586"/>
            <a:ext cx="1295400" cy="4086225"/>
            <a:chOff x="3985549" y="2131671"/>
            <a:chExt cx="1296365" cy="4085862"/>
          </a:xfrm>
        </p:grpSpPr>
        <p:sp>
          <p:nvSpPr>
            <p:cNvPr id="53278" name="Can 6"/>
            <p:cNvSpPr>
              <a:spLocks noChangeArrowheads="1"/>
            </p:cNvSpPr>
            <p:nvPr/>
          </p:nvSpPr>
          <p:spPr bwMode="auto">
            <a:xfrm>
              <a:off x="3995195" y="4953965"/>
              <a:ext cx="1284790" cy="1263568"/>
            </a:xfrm>
            <a:prstGeom prst="can">
              <a:avLst>
                <a:gd name="adj" fmla="val 25000"/>
              </a:avLst>
            </a:prstGeom>
            <a:solidFill>
              <a:srgbClr val="0070C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nvGrpSpPr>
            <p:cNvPr id="53279" name="Group 39"/>
            <p:cNvGrpSpPr>
              <a:grpSpLocks/>
            </p:cNvGrpSpPr>
            <p:nvPr/>
          </p:nvGrpSpPr>
          <p:grpSpPr bwMode="auto">
            <a:xfrm>
              <a:off x="3985549" y="2131671"/>
              <a:ext cx="1296365" cy="3161816"/>
              <a:chOff x="3985549" y="2131671"/>
              <a:chExt cx="1296365" cy="3161816"/>
            </a:xfrm>
          </p:grpSpPr>
          <p:sp>
            <p:nvSpPr>
              <p:cNvPr id="53280" name="Can 9"/>
              <p:cNvSpPr>
                <a:spLocks noChangeArrowheads="1"/>
              </p:cNvSpPr>
              <p:nvPr/>
            </p:nvSpPr>
            <p:spPr bwMode="auto">
              <a:xfrm>
                <a:off x="3997124" y="4029919"/>
                <a:ext cx="1284790" cy="1263568"/>
              </a:xfrm>
              <a:prstGeom prst="can">
                <a:avLst>
                  <a:gd name="adj" fmla="val 25000"/>
                </a:avLst>
              </a:prstGeom>
              <a:solidFill>
                <a:srgbClr val="92D05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3281" name="Can 10"/>
              <p:cNvSpPr>
                <a:spLocks noChangeArrowheads="1"/>
              </p:cNvSpPr>
              <p:nvPr/>
            </p:nvSpPr>
            <p:spPr bwMode="auto">
              <a:xfrm>
                <a:off x="3985549" y="3080795"/>
                <a:ext cx="1284790" cy="1263568"/>
              </a:xfrm>
              <a:prstGeom prst="can">
                <a:avLst>
                  <a:gd name="adj" fmla="val 25000"/>
                </a:avLst>
              </a:prstGeom>
              <a:solidFill>
                <a:srgbClr val="FFC00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3282" name="Can 11"/>
              <p:cNvSpPr>
                <a:spLocks noChangeArrowheads="1"/>
              </p:cNvSpPr>
              <p:nvPr/>
            </p:nvSpPr>
            <p:spPr bwMode="auto">
              <a:xfrm>
                <a:off x="3985549" y="2131671"/>
                <a:ext cx="1284790" cy="1263568"/>
              </a:xfrm>
              <a:prstGeom prst="can">
                <a:avLst>
                  <a:gd name="adj" fmla="val 25000"/>
                </a:avLst>
              </a:prstGeom>
              <a:solidFill>
                <a:srgbClr val="FF000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grpSp>
      <p:sp>
        <p:nvSpPr>
          <p:cNvPr id="13" name="Can 12"/>
          <p:cNvSpPr/>
          <p:nvPr/>
        </p:nvSpPr>
        <p:spPr bwMode="auto">
          <a:xfrm rot="5400000">
            <a:off x="5105650" y="5412053"/>
            <a:ext cx="1284287" cy="347662"/>
          </a:xfrm>
          <a:prstGeom prst="can">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latin typeface="Arial" charset="0"/>
            </a:endParaRPr>
          </a:p>
        </p:txBody>
      </p:sp>
      <p:grpSp>
        <p:nvGrpSpPr>
          <p:cNvPr id="4" name="Group 3"/>
          <p:cNvGrpSpPr>
            <a:grpSpLocks/>
          </p:cNvGrpSpPr>
          <p:nvPr/>
        </p:nvGrpSpPr>
        <p:grpSpPr bwMode="auto">
          <a:xfrm>
            <a:off x="2083753" y="3951607"/>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1"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Bees</a:t>
              </a:r>
            </a:p>
          </p:txBody>
        </p:sp>
      </p:grpSp>
      <p:grpSp>
        <p:nvGrpSpPr>
          <p:cNvPr id="8" name="Group 28"/>
          <p:cNvGrpSpPr>
            <a:grpSpLocks/>
          </p:cNvGrpSpPr>
          <p:nvPr/>
        </p:nvGrpSpPr>
        <p:grpSpPr bwMode="auto">
          <a:xfrm>
            <a:off x="8861576" y="4175894"/>
            <a:ext cx="1247775" cy="1254125"/>
            <a:chOff x="6752161" y="4157241"/>
            <a:chExt cx="1247874" cy="1254168"/>
          </a:xfrm>
        </p:grpSpPr>
        <p:sp>
          <p:nvSpPr>
            <p:cNvPr id="23" name="Oval 22"/>
            <p:cNvSpPr/>
            <p:nvPr/>
          </p:nvSpPr>
          <p:spPr bwMode="auto">
            <a:xfrm>
              <a:off x="6752161" y="4157241"/>
              <a:ext cx="1247874" cy="1254168"/>
            </a:xfrm>
            <a:prstGeom prst="ellipse">
              <a:avLst/>
            </a:prstGeom>
            <a:solidFill>
              <a:srgbClr val="00B05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4" name="Oval 4"/>
            <p:cNvSpPr/>
            <p:nvPr/>
          </p:nvSpPr>
          <p:spPr bwMode="auto">
            <a:xfrm>
              <a:off x="6934738" y="4339809"/>
              <a:ext cx="958926" cy="88903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1600" dirty="0" err="1"/>
                <a:t>Epi</a:t>
              </a:r>
              <a:r>
                <a:rPr lang="en-US" sz="1600" dirty="0"/>
                <a:t>-</a:t>
              </a:r>
              <a:br>
                <a:rPr lang="en-US" sz="1600" dirty="0"/>
              </a:br>
              <a:r>
                <a:rPr lang="en-US" sz="1600" dirty="0" err="1"/>
                <a:t>nephrine</a:t>
              </a:r>
              <a:endParaRPr lang="en-US" sz="1600" dirty="0"/>
            </a:p>
          </p:txBody>
        </p:sp>
      </p:grpSp>
      <p:grpSp>
        <p:nvGrpSpPr>
          <p:cNvPr id="9" name="Group 29"/>
          <p:cNvGrpSpPr>
            <a:grpSpLocks/>
          </p:cNvGrpSpPr>
          <p:nvPr/>
        </p:nvGrpSpPr>
        <p:grpSpPr bwMode="auto">
          <a:xfrm>
            <a:off x="8863164" y="2858269"/>
            <a:ext cx="1247775" cy="1254125"/>
            <a:chOff x="6740586" y="4168816"/>
            <a:chExt cx="1247874" cy="1254168"/>
          </a:xfrm>
        </p:grpSpPr>
        <p:sp>
          <p:nvSpPr>
            <p:cNvPr id="31" name="Oval 30"/>
            <p:cNvSpPr/>
            <p:nvPr/>
          </p:nvSpPr>
          <p:spPr bwMode="auto">
            <a:xfrm>
              <a:off x="6740586" y="4168816"/>
              <a:ext cx="1247874" cy="1254168"/>
            </a:xfrm>
            <a:prstGeom prst="ellipse">
              <a:avLst/>
            </a:prstGeom>
            <a:solidFill>
              <a:srgbClr val="00B05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32" name="Oval 4"/>
            <p:cNvSpPr/>
            <p:nvPr/>
          </p:nvSpPr>
          <p:spPr bwMode="auto">
            <a:xfrm>
              <a:off x="6934276" y="4340272"/>
              <a:ext cx="957338" cy="887442"/>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1600" dirty="0"/>
                <a:t>Benadryl</a:t>
              </a:r>
            </a:p>
          </p:txBody>
        </p:sp>
      </p:grpSp>
      <p:grpSp>
        <p:nvGrpSpPr>
          <p:cNvPr id="14" name="Group 32"/>
          <p:cNvGrpSpPr>
            <a:grpSpLocks/>
          </p:cNvGrpSpPr>
          <p:nvPr/>
        </p:nvGrpSpPr>
        <p:grpSpPr bwMode="auto">
          <a:xfrm>
            <a:off x="8823823" y="1515244"/>
            <a:ext cx="1249363" cy="1254125"/>
            <a:chOff x="6752161" y="4469757"/>
            <a:chExt cx="1247874" cy="1254168"/>
          </a:xfrm>
        </p:grpSpPr>
        <p:sp>
          <p:nvSpPr>
            <p:cNvPr id="34" name="Oval 33"/>
            <p:cNvSpPr/>
            <p:nvPr/>
          </p:nvSpPr>
          <p:spPr bwMode="auto">
            <a:xfrm>
              <a:off x="6752161" y="4469757"/>
              <a:ext cx="1247874" cy="1254168"/>
            </a:xfrm>
            <a:prstGeom prst="ellipse">
              <a:avLst/>
            </a:prstGeom>
            <a:solidFill>
              <a:srgbClr val="00B05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35" name="Oval 4"/>
            <p:cNvSpPr/>
            <p:nvPr/>
          </p:nvSpPr>
          <p:spPr bwMode="auto">
            <a:xfrm>
              <a:off x="6934506" y="4665026"/>
              <a:ext cx="883183" cy="887443"/>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1600" dirty="0"/>
                <a:t>First Aid Training</a:t>
              </a:r>
            </a:p>
          </p:txBody>
        </p:sp>
      </p:grpSp>
      <p:sp>
        <p:nvSpPr>
          <p:cNvPr id="53259" name="TextBox 37"/>
          <p:cNvSpPr txBox="1">
            <a:spLocks noChangeArrowheads="1"/>
          </p:cNvSpPr>
          <p:nvPr/>
        </p:nvSpPr>
        <p:spPr bwMode="auto">
          <a:xfrm>
            <a:off x="1806865" y="5701722"/>
            <a:ext cx="18110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Hazard </a:t>
            </a:r>
            <a:br>
              <a:rPr lang="en-US" altLang="en-US" sz="2400" b="1" dirty="0">
                <a:solidFill>
                  <a:schemeClr val="tx1"/>
                </a:solidFill>
              </a:rPr>
            </a:br>
            <a:r>
              <a:rPr lang="en-US" altLang="en-US" sz="2400" b="1" dirty="0">
                <a:solidFill>
                  <a:schemeClr val="tx1"/>
                </a:solidFill>
              </a:rPr>
              <a:t>Factors</a:t>
            </a:r>
          </a:p>
        </p:txBody>
      </p:sp>
      <p:sp>
        <p:nvSpPr>
          <p:cNvPr id="53260" name="TextBox 38"/>
          <p:cNvSpPr txBox="1">
            <a:spLocks noChangeArrowheads="1"/>
          </p:cNvSpPr>
          <p:nvPr/>
        </p:nvSpPr>
        <p:spPr bwMode="auto">
          <a:xfrm>
            <a:off x="8654105" y="5728593"/>
            <a:ext cx="16810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Safety </a:t>
            </a:r>
            <a:br>
              <a:rPr lang="en-US" altLang="en-US" sz="2400" b="1" dirty="0">
                <a:solidFill>
                  <a:schemeClr val="tx1"/>
                </a:solidFill>
              </a:rPr>
            </a:br>
            <a:r>
              <a:rPr lang="en-US" altLang="en-US" sz="2400" b="1" dirty="0">
                <a:solidFill>
                  <a:schemeClr val="tx1"/>
                </a:solidFill>
              </a:rPr>
              <a:t>Factors</a:t>
            </a:r>
          </a:p>
        </p:txBody>
      </p:sp>
      <p:sp>
        <p:nvSpPr>
          <p:cNvPr id="45" name="TextBox 44"/>
          <p:cNvSpPr txBox="1">
            <a:spLocks noChangeArrowheads="1"/>
          </p:cNvSpPr>
          <p:nvPr/>
        </p:nvSpPr>
        <p:spPr bwMode="auto">
          <a:xfrm>
            <a:off x="6891679" y="2092989"/>
            <a:ext cx="108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People</a:t>
            </a:r>
          </a:p>
        </p:txBody>
      </p:sp>
      <p:sp>
        <p:nvSpPr>
          <p:cNvPr id="46" name="TextBox 45"/>
          <p:cNvSpPr txBox="1">
            <a:spLocks noChangeArrowheads="1"/>
          </p:cNvSpPr>
          <p:nvPr/>
        </p:nvSpPr>
        <p:spPr bwMode="auto">
          <a:xfrm>
            <a:off x="6586879" y="3351981"/>
            <a:ext cx="1458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Equipment</a:t>
            </a:r>
          </a:p>
        </p:txBody>
      </p:sp>
      <p:sp>
        <p:nvSpPr>
          <p:cNvPr id="47" name="TextBox 46"/>
          <p:cNvSpPr txBox="1">
            <a:spLocks noChangeArrowheads="1"/>
          </p:cNvSpPr>
          <p:nvPr/>
        </p:nvSpPr>
        <p:spPr bwMode="auto">
          <a:xfrm>
            <a:off x="6523379" y="4358456"/>
            <a:ext cx="1457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Equipment</a:t>
            </a:r>
          </a:p>
        </p:txBody>
      </p:sp>
      <p:sp>
        <p:nvSpPr>
          <p:cNvPr id="48" name="TextBox 47"/>
          <p:cNvSpPr txBox="1">
            <a:spLocks noChangeArrowheads="1"/>
          </p:cNvSpPr>
          <p:nvPr/>
        </p:nvSpPr>
        <p:spPr bwMode="auto">
          <a:xfrm>
            <a:off x="3603710" y="4360810"/>
            <a:ext cx="1482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dirty="0">
                <a:solidFill>
                  <a:schemeClr val="tx1"/>
                </a:solidFill>
              </a:rPr>
              <a:t>Environment</a:t>
            </a:r>
          </a:p>
        </p:txBody>
      </p:sp>
      <p:sp>
        <p:nvSpPr>
          <p:cNvPr id="53265" name="TextBox 48"/>
          <p:cNvSpPr txBox="1">
            <a:spLocks noChangeArrowheads="1"/>
          </p:cNvSpPr>
          <p:nvPr/>
        </p:nvSpPr>
        <p:spPr bwMode="auto">
          <a:xfrm>
            <a:off x="4778376" y="6247322"/>
            <a:ext cx="277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Risk Level</a:t>
            </a:r>
          </a:p>
        </p:txBody>
      </p:sp>
      <p:grpSp>
        <p:nvGrpSpPr>
          <p:cNvPr id="15" name="Group 3"/>
          <p:cNvGrpSpPr>
            <a:grpSpLocks/>
          </p:cNvGrpSpPr>
          <p:nvPr/>
        </p:nvGrpSpPr>
        <p:grpSpPr bwMode="auto">
          <a:xfrm>
            <a:off x="2088516" y="2600644"/>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Allergic Person</a:t>
              </a:r>
            </a:p>
          </p:txBody>
        </p:sp>
      </p:grpSp>
      <p:sp>
        <p:nvSpPr>
          <p:cNvPr id="53" name="TextBox 52"/>
          <p:cNvSpPr txBox="1">
            <a:spLocks noChangeArrowheads="1"/>
          </p:cNvSpPr>
          <p:nvPr/>
        </p:nvSpPr>
        <p:spPr bwMode="auto">
          <a:xfrm>
            <a:off x="3603710" y="3045596"/>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dirty="0">
                <a:solidFill>
                  <a:schemeClr val="tx1"/>
                </a:solidFill>
              </a:rPr>
              <a:t>People</a:t>
            </a:r>
          </a:p>
        </p:txBody>
      </p:sp>
      <p:cxnSp>
        <p:nvCxnSpPr>
          <p:cNvPr id="3" name="Elbow Connector 2"/>
          <p:cNvCxnSpPr>
            <a:stCxn id="53259" idx="0"/>
          </p:cNvCxnSpPr>
          <p:nvPr/>
        </p:nvCxnSpPr>
        <p:spPr bwMode="auto">
          <a:xfrm>
            <a:off x="2712402" y="5701721"/>
            <a:ext cx="1327498" cy="0"/>
          </a:xfrm>
          <a:prstGeom prst="straightConnector1">
            <a:avLst/>
          </a:prstGeom>
          <a:ln w="76200">
            <a:solidFill>
              <a:srgbClr val="FF000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0" name="Elbow Connector 39"/>
          <p:cNvCxnSpPr/>
          <p:nvPr/>
        </p:nvCxnSpPr>
        <p:spPr bwMode="auto">
          <a:xfrm flipH="1">
            <a:off x="8126129" y="5701721"/>
            <a:ext cx="1413656" cy="0"/>
          </a:xfrm>
          <a:prstGeom prst="straightConnector1">
            <a:avLst/>
          </a:prstGeom>
          <a:ln w="76200">
            <a:solidFill>
              <a:srgbClr val="009900"/>
            </a:solid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6" name="TextBox 48"/>
          <p:cNvSpPr txBox="1">
            <a:spLocks noChangeArrowheads="1"/>
          </p:cNvSpPr>
          <p:nvPr/>
        </p:nvSpPr>
        <p:spPr bwMode="auto">
          <a:xfrm>
            <a:off x="3921672" y="5882451"/>
            <a:ext cx="967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Low</a:t>
            </a:r>
          </a:p>
        </p:txBody>
      </p:sp>
      <p:sp>
        <p:nvSpPr>
          <p:cNvPr id="57" name="TextBox 48"/>
          <p:cNvSpPr txBox="1">
            <a:spLocks noChangeArrowheads="1"/>
          </p:cNvSpPr>
          <p:nvPr/>
        </p:nvSpPr>
        <p:spPr bwMode="auto">
          <a:xfrm>
            <a:off x="7068421" y="5869053"/>
            <a:ext cx="967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High</a:t>
            </a:r>
          </a:p>
        </p:txBody>
      </p:sp>
      <p:sp>
        <p:nvSpPr>
          <p:cNvPr id="10" name="Title 9"/>
          <p:cNvSpPr>
            <a:spLocks noGrp="1"/>
          </p:cNvSpPr>
          <p:nvPr>
            <p:ph type="title"/>
          </p:nvPr>
        </p:nvSpPr>
        <p:spPr/>
        <p:txBody>
          <a:bodyPr/>
          <a:lstStyle/>
          <a:p>
            <a:r>
              <a:rPr lang="en-US" dirty="0"/>
              <a:t>Some Hazards can’t be removed</a:t>
            </a:r>
          </a:p>
        </p:txBody>
      </p:sp>
    </p:spTree>
    <p:extLst>
      <p:ext uri="{BB962C8B-B14F-4D97-AF65-F5344CB8AC3E}">
        <p14:creationId xmlns:p14="http://schemas.microsoft.com/office/powerpoint/2010/main" val="1342594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0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2000"/>
                                        <p:tgtEl>
                                          <p:spTgt spid="53"/>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fill="hold" nodeType="clickEffect">
                                  <p:stCondLst>
                                    <p:cond delay="0"/>
                                  </p:stCondLst>
                                  <p:childTnLst>
                                    <p:animMotion origin="layout" path="M 0 0 L 0.25 0 E" pathEditMode="relative" ptsTypes="">
                                      <p:cBhvr>
                                        <p:cTn id="22" dur="2000" fill="hold"/>
                                        <p:tgtEl>
                                          <p:spTgt spid="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4.44444E-6 1.85185E-6 L 0.18351 -0.00093 " pathEditMode="relative" rAng="0" ptsTypes="AA">
                                      <p:cBhvr>
                                        <p:cTn id="26" dur="2000" fill="hold"/>
                                        <p:tgtEl>
                                          <p:spTgt spid="13"/>
                                        </p:tgtEl>
                                        <p:attrNameLst>
                                          <p:attrName>ppt_x</p:attrName>
                                          <p:attrName>ppt_y</p:attrName>
                                        </p:attrNameLst>
                                      </p:cBhvr>
                                      <p:rCtr x="9115" y="-139"/>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0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20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000"/>
                                        <p:tgtEl>
                                          <p:spTgt spid="4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path" presetSubtype="0" accel="50000" decel="50000" fill="hold" nodeType="clickEffect">
                                  <p:stCondLst>
                                    <p:cond delay="0"/>
                                  </p:stCondLst>
                                  <p:childTnLst>
                                    <p:animMotion origin="layout" path="M 0 0 L -0.25 0 E" pathEditMode="relative" ptsTypes="">
                                      <p:cBhvr>
                                        <p:cTn id="54" dur="2000" fill="hold"/>
                                        <p:tgtEl>
                                          <p:spTgt spid="40"/>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0.1835 -0.00093 L 0.03715 -0.00209 " pathEditMode="relative" rAng="0" ptsTypes="AA">
                                      <p:cBhvr>
                                        <p:cTn id="58" dur="2000" fill="hold"/>
                                        <p:tgtEl>
                                          <p:spTgt spid="13"/>
                                        </p:tgtEl>
                                        <p:attrNameLst>
                                          <p:attrName>ppt_x</p:attrName>
                                          <p:attrName>ppt_y</p:attrName>
                                        </p:attrNameLst>
                                      </p:cBhvr>
                                      <p:rCtr x="-732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5" grpId="0"/>
      <p:bldP spid="46" grpId="0"/>
      <p:bldP spid="47" grpId="0"/>
      <p:bldP spid="48" grpId="0"/>
      <p:bldP spid="5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p:txBody>
          <a:bodyPr>
            <a:normAutofit/>
          </a:bodyPr>
          <a:lstStyle/>
          <a:p>
            <a:r>
              <a:rPr lang="en-US" altLang="en-US" sz="3200" dirty="0">
                <a:solidFill>
                  <a:schemeClr val="tx1">
                    <a:lumMod val="95000"/>
                  </a:schemeClr>
                </a:solidFill>
              </a:rPr>
              <a:t>Know when to ‘bail out’</a:t>
            </a:r>
          </a:p>
          <a:p>
            <a:pPr lvl="1"/>
            <a:r>
              <a:rPr lang="en-US" altLang="en-US" sz="2800" dirty="0">
                <a:solidFill>
                  <a:schemeClr val="tx1">
                    <a:lumMod val="95000"/>
                  </a:schemeClr>
                </a:solidFill>
              </a:rPr>
              <a:t>If the Risk Level is too high, what is your expectation of your leaders and their expectation?</a:t>
            </a:r>
          </a:p>
        </p:txBody>
      </p:sp>
      <p:sp>
        <p:nvSpPr>
          <p:cNvPr id="2" name="Title 1"/>
          <p:cNvSpPr>
            <a:spLocks noGrp="1"/>
          </p:cNvSpPr>
          <p:nvPr>
            <p:ph type="title"/>
          </p:nvPr>
        </p:nvSpPr>
        <p:spPr/>
        <p:txBody>
          <a:bodyPr/>
          <a:lstStyle/>
          <a:p>
            <a:r>
              <a:rPr lang="en-US" dirty="0"/>
              <a:t>If the Risk Level is still too High?</a:t>
            </a:r>
          </a:p>
        </p:txBody>
      </p:sp>
    </p:spTree>
    <p:extLst>
      <p:ext uri="{BB962C8B-B14F-4D97-AF65-F5344CB8AC3E}">
        <p14:creationId xmlns:p14="http://schemas.microsoft.com/office/powerpoint/2010/main" val="60936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5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Steps in RASM</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a:t>Identify Hazard Factors</a:t>
            </a:r>
          </a:p>
          <a:p>
            <a:pPr marL="514350" indent="-514350">
              <a:buFont typeface="+mj-lt"/>
              <a:buAutoNum type="arabicPeriod"/>
            </a:pPr>
            <a:r>
              <a:rPr lang="en-US" sz="3600" dirty="0"/>
              <a:t>Assess Risk Level</a:t>
            </a:r>
          </a:p>
          <a:p>
            <a:pPr marL="514350" indent="-514350">
              <a:buFont typeface="+mj-lt"/>
              <a:buAutoNum type="arabicPeriod"/>
            </a:pPr>
            <a:r>
              <a:rPr lang="en-US" sz="3600" dirty="0"/>
              <a:t>Remove Hazard Factors</a:t>
            </a:r>
          </a:p>
          <a:p>
            <a:pPr marL="514350" indent="-514350">
              <a:buFont typeface="+mj-lt"/>
              <a:buAutoNum type="arabicPeriod"/>
            </a:pPr>
            <a:r>
              <a:rPr lang="en-US" sz="3600" dirty="0"/>
              <a:t>Assess Risk Level</a:t>
            </a:r>
          </a:p>
          <a:p>
            <a:pPr marL="514350" indent="-514350">
              <a:buFont typeface="+mj-lt"/>
              <a:buAutoNum type="arabicPeriod"/>
            </a:pPr>
            <a:r>
              <a:rPr lang="en-US" sz="3600" dirty="0"/>
              <a:t>Add Safety Factors</a:t>
            </a:r>
          </a:p>
          <a:p>
            <a:pPr marL="514350" indent="-514350">
              <a:buFont typeface="+mj-lt"/>
              <a:buAutoNum type="arabicPeriod"/>
            </a:pPr>
            <a:r>
              <a:rPr lang="en-US" sz="3600" dirty="0"/>
              <a:t>Assess Risk Level</a:t>
            </a:r>
          </a:p>
          <a:p>
            <a:pPr marL="514350" indent="-514350">
              <a:buFont typeface="+mj-lt"/>
              <a:buAutoNum type="arabicPeriod"/>
            </a:pPr>
            <a:r>
              <a:rPr lang="en-US" sz="3600" dirty="0"/>
              <a:t>Bail Out</a:t>
            </a:r>
          </a:p>
          <a:p>
            <a:endParaRPr lang="en-US" sz="3600" dirty="0"/>
          </a:p>
        </p:txBody>
      </p:sp>
    </p:spTree>
    <p:extLst>
      <p:ext uri="{BB962C8B-B14F-4D97-AF65-F5344CB8AC3E}">
        <p14:creationId xmlns:p14="http://schemas.microsoft.com/office/powerpoint/2010/main" val="14928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DA15E-DC78-40DD-80EB-31A849073F3A}"/>
              </a:ext>
            </a:extLst>
          </p:cNvPr>
          <p:cNvSpPr>
            <a:spLocks noGrp="1"/>
          </p:cNvSpPr>
          <p:nvPr>
            <p:ph type="title"/>
          </p:nvPr>
        </p:nvSpPr>
        <p:spPr>
          <a:xfrm>
            <a:off x="838200" y="365125"/>
            <a:ext cx="10515600" cy="1325563"/>
          </a:xfrm>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15667D20-8B74-431C-B160-704388FBA887}"/>
              </a:ext>
            </a:extLst>
          </p:cNvPr>
          <p:cNvSpPr>
            <a:spLocks noGrp="1"/>
          </p:cNvSpPr>
          <p:nvPr>
            <p:ph idx="1"/>
          </p:nvPr>
        </p:nvSpPr>
        <p:spPr>
          <a:xfrm>
            <a:off x="1120000" y="1825625"/>
            <a:ext cx="6358486" cy="4351338"/>
          </a:xfrm>
        </p:spPr>
        <p:txBody>
          <a:bodyPr>
            <a:normAutofit/>
          </a:bodyPr>
          <a:lstStyle/>
          <a:p>
            <a:r>
              <a:rPr lang="en-US" dirty="0"/>
              <a:t>Rick Curtis</a:t>
            </a:r>
          </a:p>
          <a:p>
            <a:r>
              <a:rPr lang="en-US" dirty="0"/>
              <a:t>Pronouns: he, him, his</a:t>
            </a:r>
          </a:p>
          <a:p>
            <a:r>
              <a:rPr lang="en-US" dirty="0"/>
              <a:t>Director, Princeton University Outdoor Action Program: 38+Years</a:t>
            </a:r>
          </a:p>
          <a:p>
            <a:r>
              <a:rPr lang="en-US" dirty="0"/>
              <a:t>Author: The Backpacker’s Field Manual</a:t>
            </a:r>
          </a:p>
          <a:p>
            <a:r>
              <a:rPr lang="en-US" dirty="0"/>
              <a:t>Founder: </a:t>
            </a:r>
            <a:r>
              <a:rPr lang="en-US" dirty="0">
                <a:solidFill>
                  <a:srgbClr val="FF9900"/>
                </a:solidFill>
                <a:hlinkClick r:id="rId4">
                  <a:extLst>
                    <a:ext uri="{A12FA001-AC4F-418D-AE19-62706E023703}">
                      <ahyp:hlinkClr xmlns:ahyp="http://schemas.microsoft.com/office/drawing/2018/hyperlinkcolor" val="tx"/>
                    </a:ext>
                  </a:extLst>
                </a:hlinkClick>
              </a:rPr>
              <a:t>www.OutdoorEd.com</a:t>
            </a:r>
            <a:endParaRPr lang="en-US" dirty="0">
              <a:solidFill>
                <a:srgbClr val="FF9900"/>
              </a:solidFill>
            </a:endParaRPr>
          </a:p>
          <a:p>
            <a:r>
              <a:rPr lang="en-US" dirty="0"/>
              <a:t>Founder: </a:t>
            </a:r>
            <a:r>
              <a:rPr lang="en-US" dirty="0">
                <a:solidFill>
                  <a:srgbClr val="FF9900"/>
                </a:solidFill>
                <a:hlinkClick r:id="rId5">
                  <a:extLst>
                    <a:ext uri="{A12FA001-AC4F-418D-AE19-62706E023703}">
                      <ahyp:hlinkClr xmlns:ahyp="http://schemas.microsoft.com/office/drawing/2018/hyperlinkcolor" val="tx"/>
                    </a:ext>
                  </a:extLst>
                </a:hlinkClick>
              </a:rPr>
              <a:t>www.IncidentAnalytix.com</a:t>
            </a:r>
            <a:endParaRPr lang="en-US" dirty="0">
              <a:solidFill>
                <a:srgbClr val="FF9900"/>
              </a:solidFill>
            </a:endParaRPr>
          </a:p>
          <a:p>
            <a:endParaRPr lang="en-US" dirty="0"/>
          </a:p>
        </p:txBody>
      </p:sp>
      <p:pic>
        <p:nvPicPr>
          <p:cNvPr id="5" name="Picture 4">
            <a:extLst>
              <a:ext uri="{FF2B5EF4-FFF2-40B4-BE49-F238E27FC236}">
                <a16:creationId xmlns:a16="http://schemas.microsoft.com/office/drawing/2014/main" id="{77663192-D821-44D3-8366-EBAC560E1CE0}"/>
              </a:ext>
            </a:extLst>
          </p:cNvPr>
          <p:cNvPicPr>
            <a:picLocks noChangeAspect="1"/>
          </p:cNvPicPr>
          <p:nvPr/>
        </p:nvPicPr>
        <p:blipFill rotWithShape="1">
          <a:blip r:embed="rId6"/>
          <a:srcRect l="4747" r="3" b="4"/>
          <a:stretch/>
        </p:blipFill>
        <p:spPr>
          <a:xfrm>
            <a:off x="7922922" y="1924505"/>
            <a:ext cx="3354676" cy="3398611"/>
          </a:xfrm>
          <a:prstGeom prst="rect">
            <a:avLst/>
          </a:prstGeom>
        </p:spPr>
      </p:pic>
    </p:spTree>
    <p:extLst>
      <p:ext uri="{BB962C8B-B14F-4D97-AF65-F5344CB8AC3E}">
        <p14:creationId xmlns:p14="http://schemas.microsoft.com/office/powerpoint/2010/main" val="826754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019274"/>
            <a:ext cx="8229600" cy="3806876"/>
          </a:xfrm>
        </p:spPr>
      </p:pic>
      <p:sp>
        <p:nvSpPr>
          <p:cNvPr id="5"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2214327" y="2542431"/>
            <a:ext cx="1241939" cy="307777"/>
          </a:xfrm>
          <a:prstGeom prst="rect">
            <a:avLst/>
          </a:prstGeom>
          <a:noFill/>
        </p:spPr>
        <p:txBody>
          <a:bodyPr wrap="square" rtlCol="0">
            <a:spAutoFit/>
          </a:bodyPr>
          <a:lstStyle/>
          <a:p>
            <a:r>
              <a:rPr lang="en-US" sz="1400" dirty="0"/>
              <a:t>Equipment</a:t>
            </a:r>
          </a:p>
        </p:txBody>
      </p:sp>
      <p:sp>
        <p:nvSpPr>
          <p:cNvPr id="6" name="TextBox 5"/>
          <p:cNvSpPr txBox="1"/>
          <p:nvPr/>
        </p:nvSpPr>
        <p:spPr>
          <a:xfrm rot="16200000">
            <a:off x="2873268" y="2263029"/>
            <a:ext cx="1438790" cy="307777"/>
          </a:xfrm>
          <a:prstGeom prst="rect">
            <a:avLst/>
          </a:prstGeom>
          <a:noFill/>
        </p:spPr>
        <p:txBody>
          <a:bodyPr wrap="square" rtlCol="0">
            <a:spAutoFit/>
          </a:bodyPr>
          <a:lstStyle/>
          <a:p>
            <a:r>
              <a:rPr lang="en-US" sz="1400" dirty="0"/>
              <a:t>Environment</a:t>
            </a:r>
          </a:p>
        </p:txBody>
      </p:sp>
      <p:sp>
        <p:nvSpPr>
          <p:cNvPr id="7" name="TextBox 6"/>
          <p:cNvSpPr txBox="1"/>
          <p:nvPr/>
        </p:nvSpPr>
        <p:spPr>
          <a:xfrm rot="16200000">
            <a:off x="3821382" y="2367293"/>
            <a:ext cx="930791" cy="307777"/>
          </a:xfrm>
          <a:prstGeom prst="rect">
            <a:avLst/>
          </a:prstGeom>
          <a:noFill/>
        </p:spPr>
        <p:txBody>
          <a:bodyPr wrap="square" rtlCol="0">
            <a:spAutoFit/>
          </a:bodyPr>
          <a:lstStyle/>
          <a:p>
            <a:r>
              <a:rPr lang="en-US" sz="1400" dirty="0"/>
              <a:t>People</a:t>
            </a:r>
          </a:p>
        </p:txBody>
      </p:sp>
      <p:sp>
        <p:nvSpPr>
          <p:cNvPr id="8" name="TextBox 7"/>
          <p:cNvSpPr txBox="1"/>
          <p:nvPr/>
        </p:nvSpPr>
        <p:spPr>
          <a:xfrm rot="16200000">
            <a:off x="7554930" y="2522867"/>
            <a:ext cx="1241939" cy="307777"/>
          </a:xfrm>
          <a:prstGeom prst="rect">
            <a:avLst/>
          </a:prstGeom>
          <a:noFill/>
        </p:spPr>
        <p:txBody>
          <a:bodyPr wrap="square" rtlCol="0">
            <a:spAutoFit/>
          </a:bodyPr>
          <a:lstStyle/>
          <a:p>
            <a:r>
              <a:rPr lang="en-US" sz="1400" dirty="0"/>
              <a:t>Equipment</a:t>
            </a:r>
          </a:p>
        </p:txBody>
      </p:sp>
      <p:sp>
        <p:nvSpPr>
          <p:cNvPr id="9" name="TextBox 8"/>
          <p:cNvSpPr txBox="1"/>
          <p:nvPr/>
        </p:nvSpPr>
        <p:spPr>
          <a:xfrm rot="16200000">
            <a:off x="8193812" y="2343504"/>
            <a:ext cx="1438790" cy="307777"/>
          </a:xfrm>
          <a:prstGeom prst="rect">
            <a:avLst/>
          </a:prstGeom>
          <a:noFill/>
        </p:spPr>
        <p:txBody>
          <a:bodyPr wrap="square" rtlCol="0">
            <a:spAutoFit/>
          </a:bodyPr>
          <a:lstStyle/>
          <a:p>
            <a:r>
              <a:rPr lang="en-US" sz="1400" dirty="0"/>
              <a:t>Environment</a:t>
            </a:r>
          </a:p>
        </p:txBody>
      </p:sp>
      <p:sp>
        <p:nvSpPr>
          <p:cNvPr id="10" name="TextBox 9"/>
          <p:cNvSpPr txBox="1"/>
          <p:nvPr/>
        </p:nvSpPr>
        <p:spPr>
          <a:xfrm rot="16200000">
            <a:off x="9185119" y="2386857"/>
            <a:ext cx="930791" cy="307777"/>
          </a:xfrm>
          <a:prstGeom prst="rect">
            <a:avLst/>
          </a:prstGeom>
          <a:noFill/>
        </p:spPr>
        <p:txBody>
          <a:bodyPr wrap="square" rtlCol="0">
            <a:spAutoFit/>
          </a:bodyPr>
          <a:lstStyle/>
          <a:p>
            <a:r>
              <a:rPr lang="en-US" sz="1400" dirty="0"/>
              <a:t>People</a:t>
            </a:r>
          </a:p>
        </p:txBody>
      </p:sp>
      <p:sp>
        <p:nvSpPr>
          <p:cNvPr id="2" name="TextBox 1"/>
          <p:cNvSpPr txBox="1"/>
          <p:nvPr/>
        </p:nvSpPr>
        <p:spPr>
          <a:xfrm>
            <a:off x="4905916" y="5359109"/>
            <a:ext cx="2423400" cy="630942"/>
          </a:xfrm>
          <a:prstGeom prst="rect">
            <a:avLst/>
          </a:prstGeom>
          <a:noFill/>
        </p:spPr>
        <p:txBody>
          <a:bodyPr wrap="square" rtlCol="0">
            <a:spAutoFit/>
          </a:bodyPr>
          <a:lstStyle/>
          <a:p>
            <a:pPr algn="ctr"/>
            <a:r>
              <a:rPr lang="en-US" sz="3400" b="1" dirty="0"/>
              <a:t>Risk Level</a:t>
            </a:r>
          </a:p>
        </p:txBody>
      </p:sp>
      <p:sp>
        <p:nvSpPr>
          <p:cNvPr id="11" name="TextBox 10"/>
          <p:cNvSpPr txBox="1"/>
          <p:nvPr/>
        </p:nvSpPr>
        <p:spPr>
          <a:xfrm>
            <a:off x="4132889" y="5186306"/>
            <a:ext cx="637961" cy="384721"/>
          </a:xfrm>
          <a:prstGeom prst="rect">
            <a:avLst/>
          </a:prstGeom>
          <a:noFill/>
        </p:spPr>
        <p:txBody>
          <a:bodyPr wrap="square" rtlCol="0">
            <a:spAutoFit/>
          </a:bodyPr>
          <a:lstStyle/>
          <a:p>
            <a:r>
              <a:rPr lang="en-US" sz="1900" b="1" dirty="0"/>
              <a:t>Low</a:t>
            </a:r>
          </a:p>
        </p:txBody>
      </p:sp>
      <p:sp>
        <p:nvSpPr>
          <p:cNvPr id="12" name="TextBox 11"/>
          <p:cNvSpPr txBox="1"/>
          <p:nvPr/>
        </p:nvSpPr>
        <p:spPr>
          <a:xfrm>
            <a:off x="7575714" y="5186305"/>
            <a:ext cx="777451" cy="384721"/>
          </a:xfrm>
          <a:prstGeom prst="rect">
            <a:avLst/>
          </a:prstGeom>
          <a:noFill/>
        </p:spPr>
        <p:txBody>
          <a:bodyPr wrap="square" rtlCol="0">
            <a:spAutoFit/>
          </a:bodyPr>
          <a:lstStyle/>
          <a:p>
            <a:r>
              <a:rPr lang="en-US" sz="1900" b="1" dirty="0"/>
              <a:t>High</a:t>
            </a:r>
          </a:p>
        </p:txBody>
      </p:sp>
      <p:cxnSp>
        <p:nvCxnSpPr>
          <p:cNvPr id="13" name="Straight Arrow Connector 12"/>
          <p:cNvCxnSpPr/>
          <p:nvPr/>
        </p:nvCxnSpPr>
        <p:spPr>
          <a:xfrm flipV="1">
            <a:off x="4715184" y="5378880"/>
            <a:ext cx="2804864" cy="3200"/>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628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a:t>Transferring this to Campus</a:t>
            </a:r>
          </a:p>
        </p:txBody>
      </p:sp>
      <p:sp>
        <p:nvSpPr>
          <p:cNvPr id="148483" name="Rectangle 3"/>
          <p:cNvSpPr>
            <a:spLocks noGrp="1" noChangeArrowheads="1"/>
          </p:cNvSpPr>
          <p:nvPr>
            <p:ph type="body" idx="1"/>
          </p:nvPr>
        </p:nvSpPr>
        <p:spPr/>
        <p:txBody>
          <a:bodyPr>
            <a:normAutofit fontScale="77500" lnSpcReduction="20000"/>
          </a:bodyPr>
          <a:lstStyle/>
          <a:p>
            <a:r>
              <a:rPr lang="en-US" sz="4800" dirty="0">
                <a:solidFill>
                  <a:schemeClr val="tx1">
                    <a:lumMod val="95000"/>
                  </a:schemeClr>
                </a:solidFill>
              </a:rPr>
              <a:t>Seeing someone who has had too much to drink</a:t>
            </a:r>
          </a:p>
          <a:p>
            <a:r>
              <a:rPr lang="en-US" sz="4800" dirty="0">
                <a:solidFill>
                  <a:schemeClr val="tx1">
                    <a:lumMod val="95000"/>
                  </a:schemeClr>
                </a:solidFill>
              </a:rPr>
              <a:t>Observing someone trying to hook up with someone who is unable to consent</a:t>
            </a:r>
          </a:p>
          <a:p>
            <a:r>
              <a:rPr lang="en-US" sz="4800" dirty="0">
                <a:solidFill>
                  <a:schemeClr val="tx1">
                    <a:lumMod val="95000"/>
                  </a:schemeClr>
                </a:solidFill>
              </a:rPr>
              <a:t>If you see something going wrong and you don’t speak up, what are you?</a:t>
            </a:r>
          </a:p>
          <a:p>
            <a:r>
              <a:rPr lang="en-US" sz="4800" b="1" dirty="0">
                <a:solidFill>
                  <a:srgbClr val="FF9900"/>
                </a:solidFill>
              </a:rPr>
              <a:t>A Human Factor Hazard Ball!</a:t>
            </a:r>
          </a:p>
          <a:p>
            <a:r>
              <a:rPr lang="en-US" sz="4800" dirty="0">
                <a:solidFill>
                  <a:schemeClr val="tx1">
                    <a:lumMod val="95000"/>
                  </a:schemeClr>
                </a:solidFill>
              </a:rPr>
              <a:t>Being a Leader takes Courage – entering your Brave Space</a:t>
            </a:r>
          </a:p>
        </p:txBody>
      </p:sp>
    </p:spTree>
    <p:extLst>
      <p:ext uri="{BB962C8B-B14F-4D97-AF65-F5344CB8AC3E}">
        <p14:creationId xmlns:p14="http://schemas.microsoft.com/office/powerpoint/2010/main" val="395455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fade">
                                      <p:cBhvr>
                                        <p:cTn id="12" dur="500"/>
                                        <p:tgtEl>
                                          <p:spTgt spid="148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fade">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fade">
                                      <p:cBhvr>
                                        <p:cTn id="22" dur="500"/>
                                        <p:tgtEl>
                                          <p:spTgt spid="148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fade">
                                      <p:cBhvr>
                                        <p:cTn id="27" dur="500"/>
                                        <p:tgtEl>
                                          <p:spTgt spid="148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A08A-E079-4CF8-87EF-1426DE4DA161}"/>
              </a:ext>
            </a:extLst>
          </p:cNvPr>
          <p:cNvSpPr>
            <a:spLocks noGrp="1"/>
          </p:cNvSpPr>
          <p:nvPr>
            <p:ph type="title"/>
          </p:nvPr>
        </p:nvSpPr>
        <p:spPr>
          <a:xfrm>
            <a:off x="838200" y="365125"/>
            <a:ext cx="11099400" cy="1325563"/>
          </a:xfrm>
        </p:spPr>
        <p:txBody>
          <a:bodyPr>
            <a:normAutofit/>
          </a:bodyPr>
          <a:lstStyle/>
          <a:p>
            <a:r>
              <a:rPr lang="en-US" dirty="0"/>
              <a:t>Diversity &amp; Inclusion Risks</a:t>
            </a:r>
          </a:p>
        </p:txBody>
      </p:sp>
      <p:sp>
        <p:nvSpPr>
          <p:cNvPr id="3" name="Content Placeholder 2">
            <a:extLst>
              <a:ext uri="{FF2B5EF4-FFF2-40B4-BE49-F238E27FC236}">
                <a16:creationId xmlns:a16="http://schemas.microsoft.com/office/drawing/2014/main" id="{A84D8F7A-A965-4B43-8C6B-880E1433F70F}"/>
              </a:ext>
            </a:extLst>
          </p:cNvPr>
          <p:cNvSpPr>
            <a:spLocks noGrp="1"/>
          </p:cNvSpPr>
          <p:nvPr>
            <p:ph idx="1"/>
          </p:nvPr>
        </p:nvSpPr>
        <p:spPr/>
        <p:txBody>
          <a:bodyPr/>
          <a:lstStyle/>
          <a:p>
            <a:r>
              <a:rPr lang="en-US" dirty="0"/>
              <a:t>Physical Safety is only one dimension on the Risk Management spectrum</a:t>
            </a:r>
          </a:p>
          <a:p>
            <a:r>
              <a:rPr lang="en-US" dirty="0"/>
              <a:t>Emotional Safety is equally important and Hazards can be equally life threatening</a:t>
            </a:r>
          </a:p>
          <a:p>
            <a:pPr lvl="1"/>
            <a:r>
              <a:rPr lang="en-US" dirty="0"/>
              <a:t>Teens committing suicide after bullying</a:t>
            </a:r>
          </a:p>
          <a:p>
            <a:pPr lvl="1"/>
            <a:r>
              <a:rPr lang="en-US" dirty="0"/>
              <a:t>LGBTQ individuals being harassed </a:t>
            </a:r>
          </a:p>
          <a:p>
            <a:r>
              <a:rPr lang="en-US" dirty="0"/>
              <a:t>Talk to your staff about where there are Emotional/Interpersonal Hazards, Assess the Risk Level, and establish the necessary guidelines, structures, protocols, culture to manage the risk</a:t>
            </a:r>
          </a:p>
        </p:txBody>
      </p:sp>
    </p:spTree>
    <p:extLst>
      <p:ext uri="{BB962C8B-B14F-4D97-AF65-F5344CB8AC3E}">
        <p14:creationId xmlns:p14="http://schemas.microsoft.com/office/powerpoint/2010/main" val="33952961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6C6A-10F6-4A80-8411-40C5646ECA85}"/>
              </a:ext>
            </a:extLst>
          </p:cNvPr>
          <p:cNvSpPr>
            <a:spLocks noGrp="1"/>
          </p:cNvSpPr>
          <p:nvPr>
            <p:ph type="title"/>
          </p:nvPr>
        </p:nvSpPr>
        <p:spPr/>
        <p:txBody>
          <a:bodyPr/>
          <a:lstStyle/>
          <a:p>
            <a:r>
              <a:rPr lang="en-US" dirty="0"/>
              <a:t>Hazing</a:t>
            </a:r>
          </a:p>
        </p:txBody>
      </p:sp>
      <p:sp>
        <p:nvSpPr>
          <p:cNvPr id="3" name="Content Placeholder 2">
            <a:extLst>
              <a:ext uri="{FF2B5EF4-FFF2-40B4-BE49-F238E27FC236}">
                <a16:creationId xmlns:a16="http://schemas.microsoft.com/office/drawing/2014/main" id="{74A5B0ED-3EB2-4FCF-9BF4-6BA0FEC52B47}"/>
              </a:ext>
            </a:extLst>
          </p:cNvPr>
          <p:cNvSpPr>
            <a:spLocks noGrp="1"/>
          </p:cNvSpPr>
          <p:nvPr>
            <p:ph idx="1"/>
          </p:nvPr>
        </p:nvSpPr>
        <p:spPr/>
        <p:txBody>
          <a:bodyPr/>
          <a:lstStyle/>
          <a:p>
            <a:r>
              <a:rPr lang="en-US" sz="3600" dirty="0"/>
              <a:t>College Men’s Swimming &amp; Diving Season Cancelled</a:t>
            </a:r>
          </a:p>
          <a:p>
            <a:r>
              <a:rPr lang="en-US" dirty="0"/>
              <a:t>How did this happen? Let’s work backwards:</a:t>
            </a:r>
          </a:p>
          <a:p>
            <a:pPr lvl="1"/>
            <a:r>
              <a:rPr lang="en-US" dirty="0"/>
              <a:t>What kind of environment existed to allow this behavior?</a:t>
            </a:r>
          </a:p>
          <a:p>
            <a:pPr lvl="1"/>
            <a:r>
              <a:rPr lang="en-US" dirty="0"/>
              <a:t>What was the culture on the team? How long had it been present?</a:t>
            </a:r>
          </a:p>
          <a:p>
            <a:pPr lvl="1"/>
            <a:r>
              <a:rPr lang="en-US" dirty="0"/>
              <a:t>Presuming that the coaching staff did not know, what does it say about the level of communication/trust?</a:t>
            </a:r>
          </a:p>
          <a:p>
            <a:pPr lvl="1"/>
            <a:r>
              <a:rPr lang="en-US" dirty="0"/>
              <a:t>Why didn’t any of the team members tell coaches?</a:t>
            </a:r>
          </a:p>
          <a:p>
            <a:endParaRPr lang="en-US" dirty="0"/>
          </a:p>
        </p:txBody>
      </p:sp>
    </p:spTree>
    <p:extLst>
      <p:ext uri="{BB962C8B-B14F-4D97-AF65-F5344CB8AC3E}">
        <p14:creationId xmlns:p14="http://schemas.microsoft.com/office/powerpoint/2010/main" val="284853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7232-AA3B-46F8-B6FA-19AD465C834F}"/>
              </a:ext>
            </a:extLst>
          </p:cNvPr>
          <p:cNvSpPr>
            <a:spLocks noGrp="1"/>
          </p:cNvSpPr>
          <p:nvPr>
            <p:ph type="title"/>
          </p:nvPr>
        </p:nvSpPr>
        <p:spPr/>
        <p:txBody>
          <a:bodyPr/>
          <a:lstStyle/>
          <a:p>
            <a:r>
              <a:rPr lang="en-US" dirty="0"/>
              <a:t>Hazing</a:t>
            </a:r>
          </a:p>
        </p:txBody>
      </p:sp>
      <p:sp>
        <p:nvSpPr>
          <p:cNvPr id="3" name="Content Placeholder 2">
            <a:extLst>
              <a:ext uri="{FF2B5EF4-FFF2-40B4-BE49-F238E27FC236}">
                <a16:creationId xmlns:a16="http://schemas.microsoft.com/office/drawing/2014/main" id="{40627721-50DD-44D3-94AF-C1695B492868}"/>
              </a:ext>
            </a:extLst>
          </p:cNvPr>
          <p:cNvSpPr>
            <a:spLocks noGrp="1"/>
          </p:cNvSpPr>
          <p:nvPr>
            <p:ph idx="1"/>
          </p:nvPr>
        </p:nvSpPr>
        <p:spPr/>
        <p:txBody>
          <a:bodyPr/>
          <a:lstStyle/>
          <a:p>
            <a:r>
              <a:rPr lang="en-US" dirty="0"/>
              <a:t>What Safety Balls need to be put in place to prevent this from happening again?</a:t>
            </a:r>
          </a:p>
          <a:p>
            <a:pPr lvl="1"/>
            <a:r>
              <a:rPr lang="en-US" dirty="0"/>
              <a:t>How do we </a:t>
            </a:r>
            <a:r>
              <a:rPr lang="en-US" u="sng" dirty="0"/>
              <a:t>productively</a:t>
            </a:r>
            <a:r>
              <a:rPr lang="en-US" dirty="0"/>
              <a:t> build a cohesive team spirit that doesn’t involve tearing down ‘the other’?</a:t>
            </a:r>
          </a:p>
          <a:p>
            <a:pPr lvl="1"/>
            <a:r>
              <a:rPr lang="en-US" dirty="0"/>
              <a:t>Full Value Contract</a:t>
            </a:r>
          </a:p>
          <a:p>
            <a:pPr lvl="1"/>
            <a:r>
              <a:rPr lang="en-US" dirty="0"/>
              <a:t>Bystander Intervention Training</a:t>
            </a:r>
          </a:p>
          <a:p>
            <a:pPr lvl="1"/>
            <a:r>
              <a:rPr lang="en-US" dirty="0"/>
              <a:t>Healthy ‘high challenge’ &amp; healthy activities for team bonding</a:t>
            </a:r>
          </a:p>
          <a:p>
            <a:pPr lvl="1"/>
            <a:r>
              <a:rPr lang="en-US" dirty="0"/>
              <a:t>Cross team study sessions (match players by courses)</a:t>
            </a:r>
          </a:p>
          <a:p>
            <a:pPr lvl="1"/>
            <a:r>
              <a:rPr lang="en-US" dirty="0"/>
              <a:t>Swift discipline by coaching staff</a:t>
            </a:r>
          </a:p>
        </p:txBody>
      </p:sp>
    </p:spTree>
    <p:extLst>
      <p:ext uri="{BB962C8B-B14F-4D97-AF65-F5344CB8AC3E}">
        <p14:creationId xmlns:p14="http://schemas.microsoft.com/office/powerpoint/2010/main" val="308896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a:t>Discussion</a:t>
            </a:r>
          </a:p>
        </p:txBody>
      </p:sp>
      <p:sp>
        <p:nvSpPr>
          <p:cNvPr id="181251" name="Rectangle 3"/>
          <p:cNvSpPr>
            <a:spLocks noGrp="1" noChangeArrowheads="1"/>
          </p:cNvSpPr>
          <p:nvPr>
            <p:ph type="body" idx="1"/>
          </p:nvPr>
        </p:nvSpPr>
        <p:spPr/>
        <p:txBody>
          <a:bodyPr/>
          <a:lstStyle/>
          <a:p>
            <a:pPr eaLnBrk="1" hangingPunct="1">
              <a:defRPr/>
            </a:pPr>
            <a:r>
              <a:rPr lang="en-US" dirty="0">
                <a:solidFill>
                  <a:schemeClr val="tx1">
                    <a:lumMod val="95000"/>
                  </a:schemeClr>
                </a:solidFill>
              </a:rPr>
              <a:t>What is the “typical” Risk Level our program operates at? How much variation is there?</a:t>
            </a:r>
          </a:p>
          <a:p>
            <a:pPr eaLnBrk="1" hangingPunct="1">
              <a:defRPr/>
            </a:pPr>
            <a:r>
              <a:rPr lang="en-US" dirty="0">
                <a:solidFill>
                  <a:schemeClr val="tx1">
                    <a:lumMod val="95000"/>
                  </a:schemeClr>
                </a:solidFill>
              </a:rPr>
              <a:t>Do our Safety Factors outweigh our Hazard Factors?</a:t>
            </a:r>
          </a:p>
          <a:p>
            <a:pPr eaLnBrk="1" hangingPunct="1">
              <a:defRPr/>
            </a:pPr>
            <a:r>
              <a:rPr lang="en-US" dirty="0">
                <a:solidFill>
                  <a:schemeClr val="tx1">
                    <a:lumMod val="95000"/>
                  </a:schemeClr>
                </a:solidFill>
              </a:rPr>
              <a:t>How often do we shift into a higher Risk Level on a program?</a:t>
            </a:r>
          </a:p>
          <a:p>
            <a:pPr>
              <a:defRPr/>
            </a:pPr>
            <a:r>
              <a:rPr lang="en-US" dirty="0">
                <a:solidFill>
                  <a:schemeClr val="tx1">
                    <a:lumMod val="95000"/>
                  </a:schemeClr>
                </a:solidFill>
              </a:rPr>
              <a:t>Are we set up to allow protocols to change as we shift into different Risk Levels? </a:t>
            </a:r>
          </a:p>
          <a:p>
            <a:pPr eaLnBrk="1" hangingPunct="1">
              <a:defRPr/>
            </a:pPr>
            <a:r>
              <a:rPr lang="en-US" dirty="0">
                <a:solidFill>
                  <a:schemeClr val="tx1">
                    <a:lumMod val="95000"/>
                  </a:schemeClr>
                </a:solidFill>
              </a:rPr>
              <a:t>What do we need to do to implement this system in our organization?</a:t>
            </a:r>
          </a:p>
        </p:txBody>
      </p:sp>
    </p:spTree>
    <p:extLst>
      <p:ext uri="{BB962C8B-B14F-4D97-AF65-F5344CB8AC3E}">
        <p14:creationId xmlns:p14="http://schemas.microsoft.com/office/powerpoint/2010/main" val="792295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fade">
                                      <p:cBhvr>
                                        <p:cTn id="7" dur="2000"/>
                                        <p:tgtEl>
                                          <p:spTgt spid="181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fade">
                                      <p:cBhvr>
                                        <p:cTn id="12" dur="2000"/>
                                        <p:tgtEl>
                                          <p:spTgt spid="181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1251">
                                            <p:txEl>
                                              <p:pRg st="2" end="2"/>
                                            </p:txEl>
                                          </p:spTgt>
                                        </p:tgtEl>
                                        <p:attrNameLst>
                                          <p:attrName>style.visibility</p:attrName>
                                        </p:attrNameLst>
                                      </p:cBhvr>
                                      <p:to>
                                        <p:strVal val="visible"/>
                                      </p:to>
                                    </p:set>
                                    <p:animEffect transition="in" filter="fade">
                                      <p:cBhvr>
                                        <p:cTn id="17" dur="2000"/>
                                        <p:tgtEl>
                                          <p:spTgt spid="181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1251">
                                            <p:txEl>
                                              <p:pRg st="3" end="3"/>
                                            </p:txEl>
                                          </p:spTgt>
                                        </p:tgtEl>
                                        <p:attrNameLst>
                                          <p:attrName>style.visibility</p:attrName>
                                        </p:attrNameLst>
                                      </p:cBhvr>
                                      <p:to>
                                        <p:strVal val="visible"/>
                                      </p:to>
                                    </p:set>
                                    <p:animEffect transition="in" filter="fade">
                                      <p:cBhvr>
                                        <p:cTn id="22" dur="2000"/>
                                        <p:tgtEl>
                                          <p:spTgt spid="181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1251">
                                            <p:txEl>
                                              <p:pRg st="4" end="4"/>
                                            </p:txEl>
                                          </p:spTgt>
                                        </p:tgtEl>
                                        <p:attrNameLst>
                                          <p:attrName>style.visibility</p:attrName>
                                        </p:attrNameLst>
                                      </p:cBhvr>
                                      <p:to>
                                        <p:strVal val="visible"/>
                                      </p:to>
                                    </p:set>
                                    <p:animEffect transition="in" filter="fade">
                                      <p:cBhvr>
                                        <p:cTn id="27" dur="2000"/>
                                        <p:tgtEl>
                                          <p:spTgt spid="181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6FA0-1D32-4EBA-8533-617D5655E50B}"/>
              </a:ext>
            </a:extLst>
          </p:cNvPr>
          <p:cNvSpPr>
            <a:spLocks noGrp="1"/>
          </p:cNvSpPr>
          <p:nvPr>
            <p:ph type="title"/>
          </p:nvPr>
        </p:nvSpPr>
        <p:spPr/>
        <p:txBody>
          <a:bodyPr/>
          <a:lstStyle/>
          <a:p>
            <a:r>
              <a:rPr lang="en-US" dirty="0"/>
              <a:t>Small Group Discussion…</a:t>
            </a:r>
          </a:p>
        </p:txBody>
      </p:sp>
      <p:sp>
        <p:nvSpPr>
          <p:cNvPr id="3" name="Content Placeholder 2">
            <a:extLst>
              <a:ext uri="{FF2B5EF4-FFF2-40B4-BE49-F238E27FC236}">
                <a16:creationId xmlns:a16="http://schemas.microsoft.com/office/drawing/2014/main" id="{57925C94-BB7E-4931-A852-5F3052F1CC81}"/>
              </a:ext>
            </a:extLst>
          </p:cNvPr>
          <p:cNvSpPr>
            <a:spLocks noGrp="1"/>
          </p:cNvSpPr>
          <p:nvPr>
            <p:ph idx="1"/>
          </p:nvPr>
        </p:nvSpPr>
        <p:spPr/>
        <p:txBody>
          <a:bodyPr/>
          <a:lstStyle/>
          <a:p>
            <a:r>
              <a:rPr lang="en-US" sz="3200" dirty="0"/>
              <a:t>Look at one example of physical risk in your setting and analyze the Hazard Factors, Risk Level and potential Safety Factors</a:t>
            </a:r>
            <a:br>
              <a:rPr lang="en-US" sz="3200" dirty="0"/>
            </a:br>
            <a:endParaRPr lang="en-US" sz="3200" dirty="0"/>
          </a:p>
          <a:p>
            <a:r>
              <a:rPr lang="en-US" sz="3200" dirty="0"/>
              <a:t>Look at one example of emotional risk in your setting and analyze the Hazard Factors, Risk Level and potential Safety Factors</a:t>
            </a:r>
          </a:p>
          <a:p>
            <a:endParaRPr lang="en-US" dirty="0"/>
          </a:p>
        </p:txBody>
      </p:sp>
    </p:spTree>
    <p:extLst>
      <p:ext uri="{BB962C8B-B14F-4D97-AF65-F5344CB8AC3E}">
        <p14:creationId xmlns:p14="http://schemas.microsoft.com/office/powerpoint/2010/main" val="1459686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p:txBody>
          <a:bodyPr/>
          <a:lstStyle/>
          <a:p>
            <a:r>
              <a:rPr lang="en-US" altLang="en-US" dirty="0">
                <a:solidFill>
                  <a:schemeClr val="tx1"/>
                </a:solidFill>
              </a:rPr>
              <a:t>Look at each activity you do and assess…</a:t>
            </a:r>
          </a:p>
          <a:p>
            <a:pPr lvl="1"/>
            <a:r>
              <a:rPr lang="en-US" altLang="en-US" dirty="0">
                <a:solidFill>
                  <a:schemeClr val="tx1"/>
                </a:solidFill>
              </a:rPr>
              <a:t>Hazard Factors in each of these categories…</a:t>
            </a:r>
          </a:p>
          <a:p>
            <a:pPr lvl="2"/>
            <a:r>
              <a:rPr lang="en-US" altLang="en-US" dirty="0">
                <a:solidFill>
                  <a:schemeClr val="tx1"/>
                </a:solidFill>
              </a:rPr>
              <a:t>Environment</a:t>
            </a:r>
          </a:p>
          <a:p>
            <a:pPr lvl="2"/>
            <a:r>
              <a:rPr lang="en-US" altLang="en-US" dirty="0">
                <a:solidFill>
                  <a:schemeClr val="tx1"/>
                </a:solidFill>
              </a:rPr>
              <a:t>Equipment</a:t>
            </a:r>
          </a:p>
          <a:p>
            <a:pPr lvl="2"/>
            <a:r>
              <a:rPr lang="en-US" altLang="en-US" dirty="0">
                <a:solidFill>
                  <a:schemeClr val="tx1"/>
                </a:solidFill>
              </a:rPr>
              <a:t>People</a:t>
            </a:r>
          </a:p>
          <a:p>
            <a:pPr lvl="1"/>
            <a:r>
              <a:rPr lang="en-US" altLang="en-US" dirty="0">
                <a:solidFill>
                  <a:schemeClr val="tx1"/>
                </a:solidFill>
              </a:rPr>
              <a:t>Safety Factors in each of these categories…</a:t>
            </a:r>
          </a:p>
          <a:p>
            <a:pPr lvl="2"/>
            <a:r>
              <a:rPr lang="en-US" altLang="en-US" dirty="0">
                <a:solidFill>
                  <a:schemeClr val="tx1"/>
                </a:solidFill>
              </a:rPr>
              <a:t>Environment</a:t>
            </a:r>
          </a:p>
          <a:p>
            <a:pPr lvl="2"/>
            <a:r>
              <a:rPr lang="en-US" altLang="en-US" dirty="0">
                <a:solidFill>
                  <a:schemeClr val="tx1"/>
                </a:solidFill>
              </a:rPr>
              <a:t>Equipment</a:t>
            </a:r>
          </a:p>
          <a:p>
            <a:pPr lvl="2"/>
            <a:r>
              <a:rPr lang="en-US" altLang="en-US" dirty="0">
                <a:solidFill>
                  <a:schemeClr val="tx1"/>
                </a:solidFill>
              </a:rPr>
              <a:t>People</a:t>
            </a:r>
          </a:p>
          <a:p>
            <a:pPr lvl="1"/>
            <a:r>
              <a:rPr lang="en-US" altLang="en-US" dirty="0">
                <a:solidFill>
                  <a:schemeClr val="tx1"/>
                </a:solidFill>
              </a:rPr>
              <a:t>What Risk Level(s) you are comfortable operating with and are appropriate for your program goals?</a:t>
            </a:r>
          </a:p>
        </p:txBody>
      </p:sp>
      <p:sp>
        <p:nvSpPr>
          <p:cNvPr id="4" name="Rectangle 2">
            <a:extLst>
              <a:ext uri="{FF2B5EF4-FFF2-40B4-BE49-F238E27FC236}">
                <a16:creationId xmlns:a16="http://schemas.microsoft.com/office/drawing/2014/main" id="{5C64702E-6A58-4FE8-817D-0EB4465D9679}"/>
              </a:ext>
            </a:extLst>
          </p:cNvPr>
          <p:cNvSpPr txBox="1">
            <a:spLocks noChangeArrowheads="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Implementation: Program Level</a:t>
            </a:r>
          </a:p>
        </p:txBody>
      </p:sp>
    </p:spTree>
    <p:extLst>
      <p:ext uri="{BB962C8B-B14F-4D97-AF65-F5344CB8AC3E}">
        <p14:creationId xmlns:p14="http://schemas.microsoft.com/office/powerpoint/2010/main" val="1082300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2209800" y="1397000"/>
            <a:ext cx="7772400" cy="5156200"/>
          </a:xfrm>
        </p:spPr>
        <p:txBody>
          <a:bodyPr/>
          <a:lstStyle/>
          <a:p>
            <a:pPr eaLnBrk="1" hangingPunct="1">
              <a:lnSpc>
                <a:spcPct val="90000"/>
              </a:lnSpc>
              <a:buFont typeface="Wingdings" panose="05000000000000000000" pitchFamily="2" charset="2"/>
              <a:buChar char=""/>
            </a:pPr>
            <a:r>
              <a:rPr lang="en-US" altLang="en-US" b="1" dirty="0">
                <a:solidFill>
                  <a:schemeClr val="tx1"/>
                </a:solidFill>
              </a:rPr>
              <a:t>Pre-trip</a:t>
            </a:r>
          </a:p>
          <a:p>
            <a:pPr eaLnBrk="1" hangingPunct="1">
              <a:lnSpc>
                <a:spcPct val="90000"/>
              </a:lnSpc>
              <a:buClr>
                <a:schemeClr val="tx1"/>
              </a:buClr>
            </a:pPr>
            <a:r>
              <a:rPr lang="en-US" altLang="en-US" sz="2600" dirty="0">
                <a:solidFill>
                  <a:schemeClr val="tx1"/>
                </a:solidFill>
              </a:rPr>
              <a:t>Assess the Hazard Factors</a:t>
            </a:r>
          </a:p>
          <a:p>
            <a:pPr lvl="1" eaLnBrk="1" hangingPunct="1">
              <a:lnSpc>
                <a:spcPct val="90000"/>
              </a:lnSpc>
              <a:buClr>
                <a:schemeClr val="tx1"/>
              </a:buClr>
            </a:pPr>
            <a:r>
              <a:rPr lang="en-US" altLang="en-US" dirty="0">
                <a:solidFill>
                  <a:schemeClr val="tx1"/>
                </a:solidFill>
              </a:rPr>
              <a:t>Environmental Hazard Factors</a:t>
            </a:r>
          </a:p>
          <a:p>
            <a:pPr lvl="1" eaLnBrk="1" hangingPunct="1">
              <a:lnSpc>
                <a:spcPct val="90000"/>
              </a:lnSpc>
              <a:buClr>
                <a:schemeClr val="tx1"/>
              </a:buClr>
            </a:pPr>
            <a:r>
              <a:rPr lang="en-US" altLang="en-US" dirty="0">
                <a:solidFill>
                  <a:schemeClr val="tx1"/>
                </a:solidFill>
              </a:rPr>
              <a:t>Equipment Hazard Factors</a:t>
            </a:r>
          </a:p>
          <a:p>
            <a:pPr lvl="1" eaLnBrk="1" hangingPunct="1">
              <a:lnSpc>
                <a:spcPct val="90000"/>
              </a:lnSpc>
              <a:buClr>
                <a:schemeClr val="tx1"/>
              </a:buClr>
            </a:pPr>
            <a:r>
              <a:rPr lang="en-US" altLang="en-US" dirty="0">
                <a:solidFill>
                  <a:schemeClr val="tx1"/>
                </a:solidFill>
              </a:rPr>
              <a:t>People Hazard Factors</a:t>
            </a:r>
          </a:p>
          <a:p>
            <a:pPr eaLnBrk="1" hangingPunct="1">
              <a:lnSpc>
                <a:spcPct val="90000"/>
              </a:lnSpc>
            </a:pPr>
            <a:r>
              <a:rPr lang="en-US" altLang="en-US" sz="2400" dirty="0">
                <a:solidFill>
                  <a:schemeClr val="tx1"/>
                </a:solidFill>
              </a:rPr>
              <a:t>Prepare an Hazard Briefing for participants</a:t>
            </a:r>
          </a:p>
          <a:p>
            <a:pPr eaLnBrk="1" hangingPunct="1">
              <a:lnSpc>
                <a:spcPct val="90000"/>
              </a:lnSpc>
              <a:buClr>
                <a:schemeClr val="tx1"/>
              </a:buClr>
            </a:pPr>
            <a:r>
              <a:rPr lang="en-US" altLang="en-US" sz="2600" dirty="0">
                <a:solidFill>
                  <a:schemeClr val="tx1"/>
                </a:solidFill>
              </a:rPr>
              <a:t>Assess your Safety Factors to deal with the potential hazards </a:t>
            </a:r>
          </a:p>
          <a:p>
            <a:pPr lvl="1" eaLnBrk="1" hangingPunct="1">
              <a:lnSpc>
                <a:spcPct val="90000"/>
              </a:lnSpc>
              <a:buClr>
                <a:schemeClr val="tx1"/>
              </a:buClr>
            </a:pPr>
            <a:r>
              <a:rPr lang="en-US" altLang="en-US" dirty="0">
                <a:solidFill>
                  <a:schemeClr val="tx1"/>
                </a:solidFill>
              </a:rPr>
              <a:t>Environmental Safety Factors</a:t>
            </a:r>
          </a:p>
          <a:p>
            <a:pPr lvl="1" eaLnBrk="1" hangingPunct="1">
              <a:lnSpc>
                <a:spcPct val="90000"/>
              </a:lnSpc>
              <a:buClr>
                <a:schemeClr val="tx1"/>
              </a:buClr>
            </a:pPr>
            <a:r>
              <a:rPr lang="en-US" altLang="en-US" dirty="0">
                <a:solidFill>
                  <a:schemeClr val="tx1"/>
                </a:solidFill>
              </a:rPr>
              <a:t>Equipment Safety Factors</a:t>
            </a:r>
          </a:p>
          <a:p>
            <a:pPr lvl="1" eaLnBrk="1" hangingPunct="1">
              <a:lnSpc>
                <a:spcPct val="90000"/>
              </a:lnSpc>
              <a:buClr>
                <a:schemeClr val="tx1"/>
              </a:buClr>
            </a:pPr>
            <a:r>
              <a:rPr lang="en-US" altLang="en-US" dirty="0">
                <a:solidFill>
                  <a:schemeClr val="tx1"/>
                </a:solidFill>
              </a:rPr>
              <a:t>People Safety Factors</a:t>
            </a:r>
          </a:p>
          <a:p>
            <a:pPr eaLnBrk="1" hangingPunct="1">
              <a:lnSpc>
                <a:spcPct val="90000"/>
              </a:lnSpc>
              <a:buClr>
                <a:schemeClr val="tx1"/>
              </a:buClr>
            </a:pPr>
            <a:r>
              <a:rPr lang="en-US" altLang="en-US" sz="2600" dirty="0">
                <a:solidFill>
                  <a:schemeClr val="tx1"/>
                </a:solidFill>
              </a:rPr>
              <a:t>Decide if the Risk Level is acceptable</a:t>
            </a:r>
          </a:p>
          <a:p>
            <a:pPr eaLnBrk="1" hangingPunct="1">
              <a:lnSpc>
                <a:spcPct val="90000"/>
              </a:lnSpc>
              <a:buClr>
                <a:schemeClr val="tx1"/>
              </a:buClr>
            </a:pPr>
            <a:endParaRPr lang="en-US" altLang="en-US" dirty="0">
              <a:solidFill>
                <a:srgbClr val="363636"/>
              </a:solidFill>
            </a:endParaRPr>
          </a:p>
        </p:txBody>
      </p:sp>
      <p:sp>
        <p:nvSpPr>
          <p:cNvPr id="10" name="Rectangle 2">
            <a:extLst>
              <a:ext uri="{FF2B5EF4-FFF2-40B4-BE49-F238E27FC236}">
                <a16:creationId xmlns:a16="http://schemas.microsoft.com/office/drawing/2014/main" id="{3979756F-BE15-4785-B149-DAF42E24E33A}"/>
              </a:ext>
            </a:extLst>
          </p:cNvPr>
          <p:cNvSpPr txBox="1">
            <a:spLocks noChangeArrowheads="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Implementation: Staff Level</a:t>
            </a:r>
          </a:p>
        </p:txBody>
      </p:sp>
    </p:spTree>
    <p:extLst>
      <p:ext uri="{BB962C8B-B14F-4D97-AF65-F5344CB8AC3E}">
        <p14:creationId xmlns:p14="http://schemas.microsoft.com/office/powerpoint/2010/main" val="3255444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fade">
                                      <p:cBhvr>
                                        <p:cTn id="7" dur="2000"/>
                                        <p:tgtEl>
                                          <p:spTgt spid="737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fade">
                                      <p:cBhvr>
                                        <p:cTn id="12" dur="2000"/>
                                        <p:tgtEl>
                                          <p:spTgt spid="737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fade">
                                      <p:cBhvr>
                                        <p:cTn id="17" dur="2000"/>
                                        <p:tgtEl>
                                          <p:spTgt spid="737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3731">
                                            <p:txEl>
                                              <p:pRg st="4" end="4"/>
                                            </p:txEl>
                                          </p:spTgt>
                                        </p:tgtEl>
                                        <p:attrNameLst>
                                          <p:attrName>style.visibility</p:attrName>
                                        </p:attrNameLst>
                                      </p:cBhvr>
                                      <p:to>
                                        <p:strVal val="visible"/>
                                      </p:to>
                                    </p:set>
                                    <p:animEffect transition="in" filter="fade">
                                      <p:cBhvr>
                                        <p:cTn id="22" dur="2000"/>
                                        <p:tgtEl>
                                          <p:spTgt spid="73731">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3731">
                                            <p:txEl>
                                              <p:pRg st="5" end="5"/>
                                            </p:txEl>
                                          </p:spTgt>
                                        </p:tgtEl>
                                        <p:attrNameLst>
                                          <p:attrName>style.visibility</p:attrName>
                                        </p:attrNameLst>
                                      </p:cBhvr>
                                      <p:to>
                                        <p:strVal val="visible"/>
                                      </p:to>
                                    </p:set>
                                    <p:animEffect transition="in" filter="fade">
                                      <p:cBhvr>
                                        <p:cTn id="25" dur="2000"/>
                                        <p:tgtEl>
                                          <p:spTgt spid="73731">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3731">
                                            <p:txEl>
                                              <p:pRg st="6" end="6"/>
                                            </p:txEl>
                                          </p:spTgt>
                                        </p:tgtEl>
                                        <p:attrNameLst>
                                          <p:attrName>style.visibility</p:attrName>
                                        </p:attrNameLst>
                                      </p:cBhvr>
                                      <p:to>
                                        <p:strVal val="visible"/>
                                      </p:to>
                                    </p:set>
                                    <p:animEffect transition="in" filter="fade">
                                      <p:cBhvr>
                                        <p:cTn id="30" dur="2000"/>
                                        <p:tgtEl>
                                          <p:spTgt spid="73731">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3731">
                                            <p:txEl>
                                              <p:pRg st="7" end="7"/>
                                            </p:txEl>
                                          </p:spTgt>
                                        </p:tgtEl>
                                        <p:attrNameLst>
                                          <p:attrName>style.visibility</p:attrName>
                                        </p:attrNameLst>
                                      </p:cBhvr>
                                      <p:to>
                                        <p:strVal val="visible"/>
                                      </p:to>
                                    </p:set>
                                    <p:animEffect transition="in" filter="fade">
                                      <p:cBhvr>
                                        <p:cTn id="35" dur="2000"/>
                                        <p:tgtEl>
                                          <p:spTgt spid="73731">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73731">
                                            <p:txEl>
                                              <p:pRg st="8" end="8"/>
                                            </p:txEl>
                                          </p:spTgt>
                                        </p:tgtEl>
                                        <p:attrNameLst>
                                          <p:attrName>style.visibility</p:attrName>
                                        </p:attrNameLst>
                                      </p:cBhvr>
                                      <p:to>
                                        <p:strVal val="visible"/>
                                      </p:to>
                                    </p:set>
                                    <p:animEffect transition="in" filter="fade">
                                      <p:cBhvr>
                                        <p:cTn id="40" dur="2000"/>
                                        <p:tgtEl>
                                          <p:spTgt spid="73731">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73731">
                                            <p:txEl>
                                              <p:pRg st="9" end="9"/>
                                            </p:txEl>
                                          </p:spTgt>
                                        </p:tgtEl>
                                        <p:attrNameLst>
                                          <p:attrName>style.visibility</p:attrName>
                                        </p:attrNameLst>
                                      </p:cBhvr>
                                      <p:to>
                                        <p:strVal val="visible"/>
                                      </p:to>
                                    </p:set>
                                    <p:animEffect transition="in" filter="fade">
                                      <p:cBhvr>
                                        <p:cTn id="45" dur="2000"/>
                                        <p:tgtEl>
                                          <p:spTgt spid="73731">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73731">
                                            <p:txEl>
                                              <p:pRg st="10" end="10"/>
                                            </p:txEl>
                                          </p:spTgt>
                                        </p:tgtEl>
                                        <p:attrNameLst>
                                          <p:attrName>style.visibility</p:attrName>
                                        </p:attrNameLst>
                                      </p:cBhvr>
                                      <p:to>
                                        <p:strVal val="visible"/>
                                      </p:to>
                                    </p:set>
                                    <p:animEffect transition="in" filter="fade">
                                      <p:cBhvr>
                                        <p:cTn id="50" dur="2000"/>
                                        <p:tgtEl>
                                          <p:spTgt spid="737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p:txBody>
          <a:bodyPr>
            <a:normAutofit lnSpcReduction="10000"/>
          </a:bodyPr>
          <a:lstStyle/>
          <a:p>
            <a:pPr eaLnBrk="1" hangingPunct="1">
              <a:lnSpc>
                <a:spcPct val="90000"/>
              </a:lnSpc>
              <a:buFont typeface="Wingdings" panose="05000000000000000000" pitchFamily="2" charset="2"/>
              <a:buChar char=""/>
            </a:pPr>
            <a:r>
              <a:rPr lang="en-US" altLang="en-US" b="1" dirty="0">
                <a:solidFill>
                  <a:schemeClr val="tx1"/>
                </a:solidFill>
              </a:rPr>
              <a:t>During the Trip</a:t>
            </a:r>
          </a:p>
          <a:p>
            <a:pPr eaLnBrk="1" hangingPunct="1">
              <a:lnSpc>
                <a:spcPct val="90000"/>
              </a:lnSpc>
              <a:buClr>
                <a:schemeClr val="tx1"/>
              </a:buClr>
            </a:pPr>
            <a:r>
              <a:rPr lang="en-US" altLang="en-US" sz="2400" dirty="0">
                <a:solidFill>
                  <a:schemeClr val="tx1"/>
                </a:solidFill>
              </a:rPr>
              <a:t>Teach the RASM Model to Participants</a:t>
            </a:r>
          </a:p>
          <a:p>
            <a:pPr eaLnBrk="1" hangingPunct="1">
              <a:lnSpc>
                <a:spcPct val="90000"/>
              </a:lnSpc>
              <a:buClr>
                <a:schemeClr val="tx1"/>
              </a:buClr>
            </a:pPr>
            <a:r>
              <a:rPr lang="en-US" altLang="en-US" sz="2400" dirty="0">
                <a:solidFill>
                  <a:schemeClr val="tx1"/>
                </a:solidFill>
              </a:rPr>
              <a:t>Assess</a:t>
            </a:r>
          </a:p>
          <a:p>
            <a:pPr lvl="1" eaLnBrk="1" hangingPunct="1">
              <a:lnSpc>
                <a:spcPct val="90000"/>
              </a:lnSpc>
            </a:pPr>
            <a:r>
              <a:rPr lang="en-US" altLang="en-US" dirty="0">
                <a:solidFill>
                  <a:schemeClr val="tx1"/>
                </a:solidFill>
              </a:rPr>
              <a:t>Environmental Hazards</a:t>
            </a:r>
          </a:p>
          <a:p>
            <a:pPr lvl="1" eaLnBrk="1" hangingPunct="1">
              <a:lnSpc>
                <a:spcPct val="90000"/>
              </a:lnSpc>
            </a:pPr>
            <a:r>
              <a:rPr lang="en-US" altLang="en-US" dirty="0">
                <a:solidFill>
                  <a:schemeClr val="tx1"/>
                </a:solidFill>
              </a:rPr>
              <a:t>People Hazards</a:t>
            </a:r>
          </a:p>
          <a:p>
            <a:pPr lvl="1" eaLnBrk="1" hangingPunct="1">
              <a:lnSpc>
                <a:spcPct val="90000"/>
              </a:lnSpc>
            </a:pPr>
            <a:r>
              <a:rPr lang="en-US" altLang="en-US" dirty="0">
                <a:solidFill>
                  <a:schemeClr val="tx1"/>
                </a:solidFill>
              </a:rPr>
              <a:t>Equipment</a:t>
            </a:r>
          </a:p>
          <a:p>
            <a:pPr lvl="1" eaLnBrk="1" hangingPunct="1">
              <a:lnSpc>
                <a:spcPct val="90000"/>
              </a:lnSpc>
            </a:pPr>
            <a:r>
              <a:rPr lang="en-US" altLang="en-US" dirty="0">
                <a:solidFill>
                  <a:schemeClr val="tx1"/>
                </a:solidFill>
              </a:rPr>
              <a:t>Increasing Risk Level/Accident Potential</a:t>
            </a:r>
          </a:p>
          <a:p>
            <a:pPr eaLnBrk="1" hangingPunct="1">
              <a:lnSpc>
                <a:spcPct val="90000"/>
              </a:lnSpc>
              <a:buClr>
                <a:schemeClr val="tx1"/>
              </a:buClr>
            </a:pPr>
            <a:r>
              <a:rPr lang="en-US" altLang="en-US" sz="2400" dirty="0">
                <a:solidFill>
                  <a:schemeClr val="tx1"/>
                </a:solidFill>
              </a:rPr>
              <a:t>“Treat” all the Hazards you can</a:t>
            </a:r>
          </a:p>
          <a:p>
            <a:pPr eaLnBrk="1" hangingPunct="1">
              <a:lnSpc>
                <a:spcPct val="90000"/>
              </a:lnSpc>
              <a:buClr>
                <a:schemeClr val="tx1"/>
              </a:buClr>
            </a:pPr>
            <a:r>
              <a:rPr lang="en-US" altLang="en-US" sz="2400" dirty="0">
                <a:solidFill>
                  <a:schemeClr val="tx1"/>
                </a:solidFill>
              </a:rPr>
              <a:t>Add additional Safety Factors if necessary/possible</a:t>
            </a:r>
          </a:p>
          <a:p>
            <a:pPr eaLnBrk="1" hangingPunct="1">
              <a:lnSpc>
                <a:spcPct val="90000"/>
              </a:lnSpc>
              <a:buClr>
                <a:schemeClr val="tx1"/>
              </a:buClr>
            </a:pPr>
            <a:r>
              <a:rPr lang="en-US" altLang="en-US" sz="2400" dirty="0">
                <a:solidFill>
                  <a:schemeClr val="tx1"/>
                </a:solidFill>
              </a:rPr>
              <a:t>Reassess  Risk Level</a:t>
            </a:r>
          </a:p>
          <a:p>
            <a:pPr lvl="1" eaLnBrk="1" hangingPunct="1">
              <a:lnSpc>
                <a:spcPct val="90000"/>
              </a:lnSpc>
            </a:pPr>
            <a:r>
              <a:rPr lang="en-US" altLang="en-US" dirty="0">
                <a:solidFill>
                  <a:schemeClr val="tx1"/>
                </a:solidFill>
              </a:rPr>
              <a:t>If it’s still too high, change things</a:t>
            </a:r>
          </a:p>
        </p:txBody>
      </p:sp>
      <p:sp>
        <p:nvSpPr>
          <p:cNvPr id="3" name="Title 2">
            <a:extLst>
              <a:ext uri="{FF2B5EF4-FFF2-40B4-BE49-F238E27FC236}">
                <a16:creationId xmlns:a16="http://schemas.microsoft.com/office/drawing/2014/main" id="{3ECF0A61-FED9-4F41-8708-8C0C8B67994D}"/>
              </a:ext>
            </a:extLst>
          </p:cNvPr>
          <p:cNvSpPr>
            <a:spLocks noGrp="1"/>
          </p:cNvSpPr>
          <p:nvPr>
            <p:ph type="title"/>
          </p:nvPr>
        </p:nvSpPr>
        <p:spPr/>
        <p:txBody>
          <a:bodyPr/>
          <a:lstStyle/>
          <a:p>
            <a:r>
              <a:rPr lang="en-US" dirty="0"/>
              <a:t>Implementation: Staff Level</a:t>
            </a:r>
          </a:p>
        </p:txBody>
      </p:sp>
    </p:spTree>
    <p:extLst>
      <p:ext uri="{BB962C8B-B14F-4D97-AF65-F5344CB8AC3E}">
        <p14:creationId xmlns:p14="http://schemas.microsoft.com/office/powerpoint/2010/main" val="3885901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fade">
                                      <p:cBhvr>
                                        <p:cTn id="7" dur="2000"/>
                                        <p:tgtEl>
                                          <p:spTgt spid="747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fade">
                                      <p:cBhvr>
                                        <p:cTn id="12" dur="2000"/>
                                        <p:tgtEl>
                                          <p:spTgt spid="7475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animEffect transition="in" filter="fade">
                                      <p:cBhvr>
                                        <p:cTn id="15" dur="2000"/>
                                        <p:tgtEl>
                                          <p:spTgt spid="7475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4755">
                                            <p:txEl>
                                              <p:pRg st="4" end="4"/>
                                            </p:txEl>
                                          </p:spTgt>
                                        </p:tgtEl>
                                        <p:attrNameLst>
                                          <p:attrName>style.visibility</p:attrName>
                                        </p:attrNameLst>
                                      </p:cBhvr>
                                      <p:to>
                                        <p:strVal val="visible"/>
                                      </p:to>
                                    </p:set>
                                    <p:animEffect transition="in" filter="fade">
                                      <p:cBhvr>
                                        <p:cTn id="18" dur="2000"/>
                                        <p:tgtEl>
                                          <p:spTgt spid="7475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4755">
                                            <p:txEl>
                                              <p:pRg st="5" end="5"/>
                                            </p:txEl>
                                          </p:spTgt>
                                        </p:tgtEl>
                                        <p:attrNameLst>
                                          <p:attrName>style.visibility</p:attrName>
                                        </p:attrNameLst>
                                      </p:cBhvr>
                                      <p:to>
                                        <p:strVal val="visible"/>
                                      </p:to>
                                    </p:set>
                                    <p:animEffect transition="in" filter="fade">
                                      <p:cBhvr>
                                        <p:cTn id="21" dur="2000"/>
                                        <p:tgtEl>
                                          <p:spTgt spid="7475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4755">
                                            <p:txEl>
                                              <p:pRg st="6" end="6"/>
                                            </p:txEl>
                                          </p:spTgt>
                                        </p:tgtEl>
                                        <p:attrNameLst>
                                          <p:attrName>style.visibility</p:attrName>
                                        </p:attrNameLst>
                                      </p:cBhvr>
                                      <p:to>
                                        <p:strVal val="visible"/>
                                      </p:to>
                                    </p:set>
                                    <p:animEffect transition="in" filter="fade">
                                      <p:cBhvr>
                                        <p:cTn id="24" dur="2000"/>
                                        <p:tgtEl>
                                          <p:spTgt spid="74755">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74755">
                                            <p:txEl>
                                              <p:pRg st="7" end="7"/>
                                            </p:txEl>
                                          </p:spTgt>
                                        </p:tgtEl>
                                        <p:attrNameLst>
                                          <p:attrName>style.visibility</p:attrName>
                                        </p:attrNameLst>
                                      </p:cBhvr>
                                      <p:to>
                                        <p:strVal val="visible"/>
                                      </p:to>
                                    </p:set>
                                    <p:animEffect transition="in" filter="fade">
                                      <p:cBhvr>
                                        <p:cTn id="29" dur="2000"/>
                                        <p:tgtEl>
                                          <p:spTgt spid="74755">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74755">
                                            <p:txEl>
                                              <p:pRg st="8" end="8"/>
                                            </p:txEl>
                                          </p:spTgt>
                                        </p:tgtEl>
                                        <p:attrNameLst>
                                          <p:attrName>style.visibility</p:attrName>
                                        </p:attrNameLst>
                                      </p:cBhvr>
                                      <p:to>
                                        <p:strVal val="visible"/>
                                      </p:to>
                                    </p:set>
                                    <p:animEffect transition="in" filter="fade">
                                      <p:cBhvr>
                                        <p:cTn id="34" dur="2000"/>
                                        <p:tgtEl>
                                          <p:spTgt spid="74755">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74755">
                                            <p:txEl>
                                              <p:pRg st="9" end="9"/>
                                            </p:txEl>
                                          </p:spTgt>
                                        </p:tgtEl>
                                        <p:attrNameLst>
                                          <p:attrName>style.visibility</p:attrName>
                                        </p:attrNameLst>
                                      </p:cBhvr>
                                      <p:to>
                                        <p:strVal val="visible"/>
                                      </p:to>
                                    </p:set>
                                    <p:animEffect transition="in" filter="fade">
                                      <p:cBhvr>
                                        <p:cTn id="39" dur="2000"/>
                                        <p:tgtEl>
                                          <p:spTgt spid="74755">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4755">
                                            <p:txEl>
                                              <p:pRg st="10" end="10"/>
                                            </p:txEl>
                                          </p:spTgt>
                                        </p:tgtEl>
                                        <p:attrNameLst>
                                          <p:attrName>style.visibility</p:attrName>
                                        </p:attrNameLst>
                                      </p:cBhvr>
                                      <p:to>
                                        <p:strVal val="visible"/>
                                      </p:to>
                                    </p:set>
                                    <p:animEffect transition="in" filter="fade">
                                      <p:cBhvr>
                                        <p:cTn id="42" dur="2000"/>
                                        <p:tgtEl>
                                          <p:spTgt spid="747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365125"/>
            <a:ext cx="10515600" cy="1325563"/>
          </a:xfrm>
        </p:spPr>
        <p:txBody>
          <a:bodyPr/>
          <a:lstStyle/>
          <a:p>
            <a:r>
              <a:rPr lang="en-US" altLang="en-US"/>
              <a:t>Workshop Design</a:t>
            </a:r>
            <a:endParaRPr lang="en-US" altLang="en-US" dirty="0"/>
          </a:p>
        </p:txBody>
      </p:sp>
      <p:sp>
        <p:nvSpPr>
          <p:cNvPr id="3" name="Content Placeholder 2"/>
          <p:cNvSpPr>
            <a:spLocks noGrp="1"/>
          </p:cNvSpPr>
          <p:nvPr>
            <p:ph idx="1"/>
          </p:nvPr>
        </p:nvSpPr>
        <p:spPr/>
        <p:txBody>
          <a:bodyPr>
            <a:normAutofit fontScale="92500" lnSpcReduction="10000"/>
          </a:bodyPr>
          <a:lstStyle/>
          <a:p>
            <a:pPr>
              <a:lnSpc>
                <a:spcPct val="120000"/>
              </a:lnSpc>
              <a:defRPr/>
            </a:pPr>
            <a:r>
              <a:rPr lang="en-US" dirty="0"/>
              <a:t>The purpose of this presentation is to prepare you to teach this same workshop to your staff. The workshop content typically takes 1-2 hours.</a:t>
            </a:r>
          </a:p>
          <a:p>
            <a:pPr>
              <a:lnSpc>
                <a:spcPct val="120000"/>
              </a:lnSpc>
              <a:defRPr/>
            </a:pPr>
            <a:r>
              <a:rPr lang="en-US" dirty="0"/>
              <a:t>Storytelling is an important part of this training and teaching through telling your staff about real incidents is essential. Presenting this workshop with your own stories will increase the length.</a:t>
            </a:r>
          </a:p>
          <a:p>
            <a:pPr>
              <a:lnSpc>
                <a:spcPct val="120000"/>
              </a:lnSpc>
              <a:defRPr/>
            </a:pPr>
            <a:r>
              <a:rPr lang="en-US" dirty="0"/>
              <a:t>With these stated goals I won’t do a deep dive into the RASM Model at the Program Administration level. There is a detailed article on that at www.OutdoorEd.com that provides that level of material (search for RASM).</a:t>
            </a:r>
          </a:p>
        </p:txBody>
      </p:sp>
    </p:spTree>
    <p:extLst>
      <p:ext uri="{BB962C8B-B14F-4D97-AF65-F5344CB8AC3E}">
        <p14:creationId xmlns:p14="http://schemas.microsoft.com/office/powerpoint/2010/main" val="3888175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p:txBody>
          <a:bodyPr/>
          <a:lstStyle/>
          <a:p>
            <a:pPr eaLnBrk="1" hangingPunct="1">
              <a:buFont typeface="Wingdings" panose="05000000000000000000" pitchFamily="2" charset="2"/>
              <a:buChar char=""/>
            </a:pPr>
            <a:r>
              <a:rPr lang="en-US" altLang="en-US" b="1" dirty="0">
                <a:solidFill>
                  <a:schemeClr val="tx1"/>
                </a:solidFill>
              </a:rPr>
              <a:t>After the Trip</a:t>
            </a:r>
          </a:p>
          <a:p>
            <a:pPr eaLnBrk="1" hangingPunct="1">
              <a:buClr>
                <a:schemeClr val="tx1"/>
              </a:buClr>
            </a:pPr>
            <a:r>
              <a:rPr lang="en-US" altLang="en-US" dirty="0">
                <a:solidFill>
                  <a:schemeClr val="tx1"/>
                </a:solidFill>
              </a:rPr>
              <a:t>Turn in Incident/Near Miss Reports</a:t>
            </a:r>
          </a:p>
          <a:p>
            <a:pPr eaLnBrk="1" hangingPunct="1">
              <a:buClr>
                <a:schemeClr val="tx1"/>
              </a:buClr>
            </a:pPr>
            <a:r>
              <a:rPr lang="en-US" altLang="en-US" dirty="0">
                <a:solidFill>
                  <a:schemeClr val="tx1"/>
                </a:solidFill>
              </a:rPr>
              <a:t>Review events with staff</a:t>
            </a:r>
          </a:p>
          <a:p>
            <a:pPr eaLnBrk="1" hangingPunct="1">
              <a:buClr>
                <a:schemeClr val="tx1"/>
              </a:buClr>
            </a:pPr>
            <a:r>
              <a:rPr lang="en-US" altLang="en-US" dirty="0">
                <a:solidFill>
                  <a:schemeClr val="tx1"/>
                </a:solidFill>
              </a:rPr>
              <a:t>Assess need for program changes: protocols, training, resources, etc.</a:t>
            </a:r>
          </a:p>
        </p:txBody>
      </p:sp>
      <p:sp>
        <p:nvSpPr>
          <p:cNvPr id="4" name="Rectangle 2">
            <a:extLst>
              <a:ext uri="{FF2B5EF4-FFF2-40B4-BE49-F238E27FC236}">
                <a16:creationId xmlns:a16="http://schemas.microsoft.com/office/drawing/2014/main" id="{0E6C85BB-7AB3-4317-80EC-CD5BFFFF392A}"/>
              </a:ext>
            </a:extLst>
          </p:cNvPr>
          <p:cNvSpPr txBox="1">
            <a:spLocks noChangeArrowheads="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Implementation: Post Program</a:t>
            </a:r>
          </a:p>
        </p:txBody>
      </p:sp>
    </p:spTree>
    <p:extLst>
      <p:ext uri="{BB962C8B-B14F-4D97-AF65-F5344CB8AC3E}">
        <p14:creationId xmlns:p14="http://schemas.microsoft.com/office/powerpoint/2010/main" val="3868592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20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2000"/>
                                        <p:tgtEl>
                                          <p:spTgt spid="757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79">
                                            <p:txEl>
                                              <p:pRg st="3" end="3"/>
                                            </p:txEl>
                                          </p:spTgt>
                                        </p:tgtEl>
                                        <p:attrNameLst>
                                          <p:attrName>style.visibility</p:attrName>
                                        </p:attrNameLst>
                                      </p:cBhvr>
                                      <p:to>
                                        <p:strVal val="visible"/>
                                      </p:to>
                                    </p:set>
                                    <p:animEffect transition="in" filter="fade">
                                      <p:cBhvr>
                                        <p:cTn id="17" dur="20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t>Analyzing an Accident</a:t>
            </a:r>
          </a:p>
        </p:txBody>
      </p:sp>
      <p:sp>
        <p:nvSpPr>
          <p:cNvPr id="3" name="Content Placeholder 2"/>
          <p:cNvSpPr>
            <a:spLocks noGrp="1"/>
          </p:cNvSpPr>
          <p:nvPr>
            <p:ph idx="1"/>
          </p:nvPr>
        </p:nvSpPr>
        <p:spPr/>
        <p:txBody>
          <a:bodyPr/>
          <a:lstStyle/>
          <a:p>
            <a:pPr>
              <a:defRPr/>
            </a:pPr>
            <a:r>
              <a:rPr lang="en-US" dirty="0"/>
              <a:t>Reviewing existing accidents or near misses in your program using the model is a useful technique to assess your program</a:t>
            </a:r>
          </a:p>
          <a:p>
            <a:pPr>
              <a:defRPr/>
            </a:pPr>
            <a:r>
              <a:rPr lang="en-US" dirty="0"/>
              <a:t>Analyze an Accident in small groups:</a:t>
            </a:r>
          </a:p>
          <a:p>
            <a:pPr lvl="1">
              <a:defRPr/>
            </a:pPr>
            <a:r>
              <a:rPr lang="en-US" dirty="0"/>
              <a:t>Call out some accidents/close calls you have seen in your program or others:</a:t>
            </a:r>
          </a:p>
          <a:p>
            <a:pPr lvl="2">
              <a:defRPr/>
            </a:pPr>
            <a:r>
              <a:rPr lang="en-US" dirty="0"/>
              <a:t>Aquatics</a:t>
            </a:r>
          </a:p>
          <a:p>
            <a:pPr lvl="2">
              <a:defRPr/>
            </a:pPr>
            <a:r>
              <a:rPr lang="en-US" dirty="0"/>
              <a:t>Climbing Wall</a:t>
            </a:r>
          </a:p>
          <a:p>
            <a:pPr lvl="2">
              <a:defRPr/>
            </a:pPr>
            <a:r>
              <a:rPr lang="en-US" dirty="0"/>
              <a:t>Field Sport (Rugby)</a:t>
            </a:r>
          </a:p>
          <a:p>
            <a:pPr lvl="2">
              <a:defRPr/>
            </a:pPr>
            <a:r>
              <a:rPr lang="en-US" dirty="0"/>
              <a:t>Heat</a:t>
            </a:r>
          </a:p>
          <a:p>
            <a:pPr lvl="2">
              <a:defRPr/>
            </a:pPr>
            <a:r>
              <a:rPr lang="en-US" dirty="0"/>
              <a:t>Ice Hockey</a:t>
            </a:r>
          </a:p>
        </p:txBody>
      </p:sp>
    </p:spTree>
    <p:extLst>
      <p:ext uri="{BB962C8B-B14F-4D97-AF65-F5344CB8AC3E}">
        <p14:creationId xmlns:p14="http://schemas.microsoft.com/office/powerpoint/2010/main" val="399383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p:txBody>
          <a:bodyPr/>
          <a:lstStyle/>
          <a:p>
            <a:r>
              <a:rPr lang="en-US" altLang="en-US" dirty="0">
                <a:solidFill>
                  <a:schemeClr val="tx1">
                    <a:lumMod val="95000"/>
                  </a:schemeClr>
                </a:solidFill>
              </a:rPr>
              <a:t>Look at each activity you do and assess…</a:t>
            </a:r>
          </a:p>
          <a:p>
            <a:pPr lvl="1"/>
            <a:r>
              <a:rPr lang="en-US" altLang="en-US" dirty="0">
                <a:solidFill>
                  <a:schemeClr val="tx1">
                    <a:lumMod val="95000"/>
                  </a:schemeClr>
                </a:solidFill>
              </a:rPr>
              <a:t>Hazard Factors in each of these categories…</a:t>
            </a:r>
          </a:p>
          <a:p>
            <a:pPr lvl="2"/>
            <a:r>
              <a:rPr lang="en-US" altLang="en-US" dirty="0">
                <a:solidFill>
                  <a:schemeClr val="tx1">
                    <a:lumMod val="95000"/>
                  </a:schemeClr>
                </a:solidFill>
              </a:rPr>
              <a:t>Environment</a:t>
            </a:r>
          </a:p>
          <a:p>
            <a:pPr lvl="2"/>
            <a:r>
              <a:rPr lang="en-US" altLang="en-US" dirty="0">
                <a:solidFill>
                  <a:schemeClr val="tx1">
                    <a:lumMod val="95000"/>
                  </a:schemeClr>
                </a:solidFill>
              </a:rPr>
              <a:t>Equipment</a:t>
            </a:r>
          </a:p>
          <a:p>
            <a:pPr lvl="2"/>
            <a:r>
              <a:rPr lang="en-US" altLang="en-US" dirty="0">
                <a:solidFill>
                  <a:schemeClr val="tx1">
                    <a:lumMod val="95000"/>
                  </a:schemeClr>
                </a:solidFill>
              </a:rPr>
              <a:t>People</a:t>
            </a:r>
          </a:p>
          <a:p>
            <a:pPr lvl="1"/>
            <a:r>
              <a:rPr lang="en-US" altLang="en-US" dirty="0">
                <a:solidFill>
                  <a:schemeClr val="tx1">
                    <a:lumMod val="95000"/>
                  </a:schemeClr>
                </a:solidFill>
              </a:rPr>
              <a:t>Safety Factors in each of these categories…</a:t>
            </a:r>
          </a:p>
          <a:p>
            <a:pPr lvl="2"/>
            <a:r>
              <a:rPr lang="en-US" altLang="en-US" dirty="0">
                <a:solidFill>
                  <a:schemeClr val="tx1">
                    <a:lumMod val="95000"/>
                  </a:schemeClr>
                </a:solidFill>
              </a:rPr>
              <a:t>Environment</a:t>
            </a:r>
          </a:p>
          <a:p>
            <a:pPr lvl="2"/>
            <a:r>
              <a:rPr lang="en-US" altLang="en-US" dirty="0">
                <a:solidFill>
                  <a:schemeClr val="tx1">
                    <a:lumMod val="95000"/>
                  </a:schemeClr>
                </a:solidFill>
              </a:rPr>
              <a:t>Equipment</a:t>
            </a:r>
          </a:p>
          <a:p>
            <a:pPr lvl="2"/>
            <a:r>
              <a:rPr lang="en-US" altLang="en-US" dirty="0">
                <a:solidFill>
                  <a:schemeClr val="tx1">
                    <a:lumMod val="95000"/>
                  </a:schemeClr>
                </a:solidFill>
              </a:rPr>
              <a:t>People</a:t>
            </a:r>
          </a:p>
          <a:p>
            <a:pPr lvl="1"/>
            <a:r>
              <a:rPr lang="en-US" altLang="en-US" dirty="0">
                <a:solidFill>
                  <a:schemeClr val="tx1">
                    <a:lumMod val="95000"/>
                  </a:schemeClr>
                </a:solidFill>
              </a:rPr>
              <a:t>What Risk Level(s) you are comfortable operating with and are appropriate for your program goals?</a:t>
            </a:r>
          </a:p>
        </p:txBody>
      </p:sp>
      <p:sp>
        <p:nvSpPr>
          <p:cNvPr id="2" name="Title 1"/>
          <p:cNvSpPr>
            <a:spLocks noGrp="1"/>
          </p:cNvSpPr>
          <p:nvPr>
            <p:ph type="title"/>
          </p:nvPr>
        </p:nvSpPr>
        <p:spPr/>
        <p:txBody>
          <a:bodyPr/>
          <a:lstStyle/>
          <a:p>
            <a:r>
              <a:rPr lang="en-US" dirty="0"/>
              <a:t>Implementing RASM</a:t>
            </a:r>
          </a:p>
        </p:txBody>
      </p:sp>
    </p:spTree>
    <p:extLst>
      <p:ext uri="{BB962C8B-B14F-4D97-AF65-F5344CB8AC3E}">
        <p14:creationId xmlns:p14="http://schemas.microsoft.com/office/powerpoint/2010/main" val="36850975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t>Take Home Action Steps</a:t>
            </a:r>
          </a:p>
        </p:txBody>
      </p:sp>
      <p:sp>
        <p:nvSpPr>
          <p:cNvPr id="79875" name="Content Placeholder 2"/>
          <p:cNvSpPr>
            <a:spLocks noGrp="1"/>
          </p:cNvSpPr>
          <p:nvPr>
            <p:ph idx="1"/>
          </p:nvPr>
        </p:nvSpPr>
        <p:spPr/>
        <p:txBody>
          <a:bodyPr>
            <a:normAutofit/>
          </a:bodyPr>
          <a:lstStyle/>
          <a:p>
            <a:pPr marL="514350" indent="-514350">
              <a:buFontTx/>
              <a:buAutoNum type="arabicPeriod"/>
            </a:pPr>
            <a:r>
              <a:rPr lang="en-US" sz="3200" dirty="0">
                <a:solidFill>
                  <a:schemeClr val="tx1">
                    <a:lumMod val="95000"/>
                  </a:schemeClr>
                </a:solidFill>
              </a:rPr>
              <a:t>For each program activity brainstorm a list of Hazard Factors in each of the three major categories (Environment, Equipment, People)</a:t>
            </a:r>
          </a:p>
          <a:p>
            <a:pPr marL="514350" indent="-514350">
              <a:buFontTx/>
              <a:buAutoNum type="arabicPeriod"/>
            </a:pPr>
            <a:r>
              <a:rPr lang="en-US" sz="3200" dirty="0">
                <a:solidFill>
                  <a:schemeClr val="tx1">
                    <a:lumMod val="95000"/>
                  </a:schemeClr>
                </a:solidFill>
              </a:rPr>
              <a:t>For each program activity brainstorm a list of Safety Factors in each of the three major categories (Environment, Equipment, People) designed to mitigate against Hazard Factors</a:t>
            </a:r>
          </a:p>
        </p:txBody>
      </p:sp>
    </p:spTree>
    <p:extLst>
      <p:ext uri="{BB962C8B-B14F-4D97-AF65-F5344CB8AC3E}">
        <p14:creationId xmlns:p14="http://schemas.microsoft.com/office/powerpoint/2010/main" val="225501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5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fade">
                                      <p:cBhvr>
                                        <p:cTn id="12" dur="500"/>
                                        <p:tgtEl>
                                          <p:spTgt spid="79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t>Take Home Action Steps</a:t>
            </a:r>
          </a:p>
        </p:txBody>
      </p:sp>
      <p:sp>
        <p:nvSpPr>
          <p:cNvPr id="80899" name="Content Placeholder 2"/>
          <p:cNvSpPr>
            <a:spLocks noGrp="1"/>
          </p:cNvSpPr>
          <p:nvPr>
            <p:ph idx="1"/>
          </p:nvPr>
        </p:nvSpPr>
        <p:spPr/>
        <p:txBody>
          <a:bodyPr>
            <a:normAutofit lnSpcReduction="10000"/>
          </a:bodyPr>
          <a:lstStyle/>
          <a:p>
            <a:pPr marL="514350" indent="-514350">
              <a:buFontTx/>
              <a:buAutoNum type="arabicPeriod" startAt="3"/>
            </a:pPr>
            <a:r>
              <a:rPr lang="en-US" sz="3200" dirty="0">
                <a:solidFill>
                  <a:schemeClr val="tx1">
                    <a:lumMod val="95000"/>
                  </a:schemeClr>
                </a:solidFill>
              </a:rPr>
              <a:t>Balance the Hazard Factors against the Safety Factors and determine the range of Risk Levels you will be operating in. Based on your program, decide whether the Risk Level is acceptable or not. </a:t>
            </a:r>
          </a:p>
          <a:p>
            <a:pPr marL="514350" indent="-514350">
              <a:buFontTx/>
              <a:buAutoNum type="arabicPeriod" startAt="3"/>
            </a:pPr>
            <a:r>
              <a:rPr lang="en-US" sz="3200" dirty="0">
                <a:solidFill>
                  <a:schemeClr val="tx1">
                    <a:lumMod val="95000"/>
                  </a:schemeClr>
                </a:solidFill>
              </a:rPr>
              <a:t>If the Risk Level is not acceptable, assess how to modify Hazard Factors and Safety Factors to reduce the Risk Level.</a:t>
            </a:r>
          </a:p>
          <a:p>
            <a:pPr marL="514350" indent="-514350">
              <a:buFontTx/>
              <a:buAutoNum type="arabicPeriod" startAt="3"/>
            </a:pPr>
            <a:r>
              <a:rPr lang="en-US" sz="3200" dirty="0">
                <a:solidFill>
                  <a:schemeClr val="tx1">
                    <a:lumMod val="95000"/>
                  </a:schemeClr>
                </a:solidFill>
              </a:rPr>
              <a:t>Have your students think about how this model applies to their lives back on campus – for example seeing someone who is severely intoxicated</a:t>
            </a:r>
          </a:p>
          <a:p>
            <a:pPr marL="514350" indent="-514350">
              <a:buFontTx/>
              <a:buAutoNum type="arabicPeriod" startAt="3"/>
            </a:pPr>
            <a:endParaRPr lang="en-US" sz="3200" dirty="0">
              <a:solidFill>
                <a:schemeClr val="tx1">
                  <a:lumMod val="95000"/>
                </a:schemeClr>
              </a:solidFill>
            </a:endParaRPr>
          </a:p>
          <a:p>
            <a:pPr marL="514350" indent="-514350"/>
            <a:endParaRPr lang="en-US" sz="3200" dirty="0">
              <a:solidFill>
                <a:schemeClr val="tx1">
                  <a:lumMod val="95000"/>
                </a:schemeClr>
              </a:solidFill>
            </a:endParaRPr>
          </a:p>
        </p:txBody>
      </p:sp>
    </p:spTree>
    <p:extLst>
      <p:ext uri="{BB962C8B-B14F-4D97-AF65-F5344CB8AC3E}">
        <p14:creationId xmlns:p14="http://schemas.microsoft.com/office/powerpoint/2010/main" val="165222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fade">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fade">
                                      <p:cBhvr>
                                        <p:cTn id="17"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a:t>Final Thoughts</a:t>
            </a:r>
          </a:p>
        </p:txBody>
      </p:sp>
      <p:sp>
        <p:nvSpPr>
          <p:cNvPr id="148483" name="Rectangle 3"/>
          <p:cNvSpPr>
            <a:spLocks noGrp="1" noChangeArrowheads="1"/>
          </p:cNvSpPr>
          <p:nvPr>
            <p:ph type="body" idx="1"/>
          </p:nvPr>
        </p:nvSpPr>
        <p:spPr/>
        <p:txBody>
          <a:bodyPr>
            <a:normAutofit/>
          </a:bodyPr>
          <a:lstStyle/>
          <a:p>
            <a:pPr algn="ctr" eaLnBrk="1" hangingPunct="1">
              <a:buFontTx/>
              <a:buNone/>
            </a:pPr>
            <a:r>
              <a:rPr lang="en-US" sz="4800" dirty="0">
                <a:solidFill>
                  <a:schemeClr val="tx1">
                    <a:lumMod val="95000"/>
                  </a:schemeClr>
                </a:solidFill>
              </a:rPr>
              <a:t>The biggest mistake</a:t>
            </a:r>
          </a:p>
          <a:p>
            <a:pPr algn="ctr" eaLnBrk="1" hangingPunct="1">
              <a:buFontTx/>
              <a:buNone/>
            </a:pPr>
            <a:r>
              <a:rPr lang="en-US" sz="4800" dirty="0">
                <a:solidFill>
                  <a:schemeClr val="tx1">
                    <a:lumMod val="95000"/>
                  </a:schemeClr>
                </a:solidFill>
              </a:rPr>
              <a:t>about a mistake</a:t>
            </a:r>
          </a:p>
          <a:p>
            <a:pPr algn="ctr" eaLnBrk="1" hangingPunct="1">
              <a:buFontTx/>
              <a:buNone/>
            </a:pPr>
            <a:r>
              <a:rPr lang="en-US" sz="4800" dirty="0">
                <a:solidFill>
                  <a:schemeClr val="tx1">
                    <a:lumMod val="95000"/>
                  </a:schemeClr>
                </a:solidFill>
              </a:rPr>
              <a:t>is not learning from it</a:t>
            </a:r>
          </a:p>
        </p:txBody>
      </p:sp>
      <p:sp>
        <p:nvSpPr>
          <p:cNvPr id="4" name="Rectangle 2">
            <a:extLst>
              <a:ext uri="{FF2B5EF4-FFF2-40B4-BE49-F238E27FC236}">
                <a16:creationId xmlns:a16="http://schemas.microsoft.com/office/drawing/2014/main" id="{80201FCE-E1A7-49C6-9C89-AC58391DCA98}"/>
              </a:ext>
            </a:extLst>
          </p:cNvPr>
          <p:cNvSpPr txBox="1">
            <a:spLocks noChangeArrowheads="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Final Thoughts</a:t>
            </a:r>
          </a:p>
        </p:txBody>
      </p:sp>
    </p:spTree>
    <p:extLst>
      <p:ext uri="{BB962C8B-B14F-4D97-AF65-F5344CB8AC3E}">
        <p14:creationId xmlns:p14="http://schemas.microsoft.com/office/powerpoint/2010/main" val="125802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2000"/>
                                        <p:tgtEl>
                                          <p:spTgt spid="1484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8483">
                                            <p:txEl>
                                              <p:pRg st="1" end="1"/>
                                            </p:txEl>
                                          </p:spTgt>
                                        </p:tgtEl>
                                        <p:attrNameLst>
                                          <p:attrName>style.visibility</p:attrName>
                                        </p:attrNameLst>
                                      </p:cBhvr>
                                      <p:to>
                                        <p:strVal val="visible"/>
                                      </p:to>
                                    </p:set>
                                    <p:animEffect transition="in" filter="fade">
                                      <p:cBhvr>
                                        <p:cTn id="10" dur="2000"/>
                                        <p:tgtEl>
                                          <p:spTgt spid="14848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8483">
                                            <p:txEl>
                                              <p:pRg st="2" end="2"/>
                                            </p:txEl>
                                          </p:spTgt>
                                        </p:tgtEl>
                                        <p:attrNameLst>
                                          <p:attrName>style.visibility</p:attrName>
                                        </p:attrNameLst>
                                      </p:cBhvr>
                                      <p:to>
                                        <p:strVal val="visible"/>
                                      </p:to>
                                    </p:set>
                                    <p:animEffect transition="in" filter="fade">
                                      <p:cBhvr>
                                        <p:cTn id="13" dur="2000"/>
                                        <p:tgtEl>
                                          <p:spTgt spid="148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a:t>Resources</a:t>
            </a:r>
          </a:p>
        </p:txBody>
      </p:sp>
      <p:sp>
        <p:nvSpPr>
          <p:cNvPr id="81923" name="Rectangle 3"/>
          <p:cNvSpPr>
            <a:spLocks noGrp="1" noChangeArrowheads="1"/>
          </p:cNvSpPr>
          <p:nvPr>
            <p:ph type="body" idx="1"/>
          </p:nvPr>
        </p:nvSpPr>
        <p:spPr/>
        <p:txBody>
          <a:bodyPr/>
          <a:lstStyle/>
          <a:p>
            <a:pPr lvl="1" eaLnBrk="1" hangingPunct="1">
              <a:buFontTx/>
              <a:buNone/>
            </a:pPr>
            <a:endParaRPr lang="en-US" dirty="0">
              <a:solidFill>
                <a:srgbClr val="363636"/>
              </a:solidFill>
            </a:endParaRPr>
          </a:p>
          <a:p>
            <a:pPr algn="ctr" eaLnBrk="1" hangingPunct="1">
              <a:buFontTx/>
              <a:buNone/>
            </a:pPr>
            <a:r>
              <a:rPr lang="en-US" sz="6000" b="1" dirty="0">
                <a:solidFill>
                  <a:srgbClr val="FF9900"/>
                </a:solidFill>
              </a:rPr>
              <a:t>www.OutdoorEd.com</a:t>
            </a:r>
          </a:p>
          <a:p>
            <a:pPr algn="ctr" eaLnBrk="1" hangingPunct="1">
              <a:buFontTx/>
              <a:buNone/>
            </a:pPr>
            <a:r>
              <a:rPr lang="en-US" sz="4400" dirty="0">
                <a:solidFill>
                  <a:schemeClr val="tx1">
                    <a:lumMod val="85000"/>
                  </a:schemeClr>
                </a:solidFill>
              </a:rPr>
              <a:t>Search for NIRSA or RASM</a:t>
            </a:r>
          </a:p>
        </p:txBody>
      </p:sp>
      <p:sp>
        <p:nvSpPr>
          <p:cNvPr id="4" name="TextBox 3"/>
          <p:cNvSpPr txBox="1"/>
          <p:nvPr/>
        </p:nvSpPr>
        <p:spPr>
          <a:xfrm>
            <a:off x="1987551" y="6038850"/>
            <a:ext cx="7540625" cy="369888"/>
          </a:xfrm>
          <a:prstGeom prst="rect">
            <a:avLst/>
          </a:prstGeom>
          <a:noFill/>
        </p:spPr>
        <p:txBody>
          <a:bodyPr>
            <a:spAutoFit/>
          </a:bodyPr>
          <a:lstStyle/>
          <a:p>
            <a:pPr>
              <a:defRPr/>
            </a:pPr>
            <a:r>
              <a:rPr lang="en-US" dirty="0">
                <a:solidFill>
                  <a:schemeClr val="tx1">
                    <a:lumMod val="95000"/>
                  </a:schemeClr>
                </a:solidFill>
                <a:latin typeface="Arial" charset="0"/>
              </a:rPr>
              <a:t>Copyright © 2019 Rick Curtis, Outdoor Ed LLC. All rights reserved.</a:t>
            </a:r>
          </a:p>
        </p:txBody>
      </p:sp>
    </p:spTree>
    <p:extLst>
      <p:ext uri="{BB962C8B-B14F-4D97-AF65-F5344CB8AC3E}">
        <p14:creationId xmlns:p14="http://schemas.microsoft.com/office/powerpoint/2010/main" val="630380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a:t>Resources</a:t>
            </a:r>
          </a:p>
        </p:txBody>
      </p:sp>
      <p:sp>
        <p:nvSpPr>
          <p:cNvPr id="81923" name="Rectangle 3"/>
          <p:cNvSpPr>
            <a:spLocks noGrp="1" noChangeArrowheads="1"/>
          </p:cNvSpPr>
          <p:nvPr>
            <p:ph type="body" idx="1"/>
          </p:nvPr>
        </p:nvSpPr>
        <p:spPr/>
        <p:txBody>
          <a:bodyPr/>
          <a:lstStyle/>
          <a:p>
            <a:pPr lvl="1" eaLnBrk="1" hangingPunct="1">
              <a:buFontTx/>
              <a:buNone/>
            </a:pPr>
            <a:endParaRPr lang="en-US" dirty="0">
              <a:solidFill>
                <a:srgbClr val="363636"/>
              </a:solidFill>
            </a:endParaRPr>
          </a:p>
          <a:p>
            <a:pPr algn="ctr" eaLnBrk="1" hangingPunct="1">
              <a:buFontTx/>
              <a:buNone/>
            </a:pPr>
            <a:r>
              <a:rPr lang="en-US" sz="6000" b="1" dirty="0">
                <a:solidFill>
                  <a:srgbClr val="FF9900"/>
                </a:solidFill>
              </a:rPr>
              <a:t>www.IncidentAnalytix.com</a:t>
            </a:r>
          </a:p>
          <a:p>
            <a:pPr algn="ctr" eaLnBrk="1" hangingPunct="1">
              <a:buFontTx/>
              <a:buNone/>
            </a:pPr>
            <a:r>
              <a:rPr lang="en-US" sz="4400" dirty="0">
                <a:solidFill>
                  <a:schemeClr val="tx1">
                    <a:lumMod val="85000"/>
                  </a:schemeClr>
                </a:solidFill>
              </a:rPr>
              <a:t>Cloud-based Software for Incident &amp; Close Call Tracking and Real Time Data Analytics</a:t>
            </a:r>
          </a:p>
        </p:txBody>
      </p:sp>
      <p:sp>
        <p:nvSpPr>
          <p:cNvPr id="4" name="TextBox 3"/>
          <p:cNvSpPr txBox="1"/>
          <p:nvPr/>
        </p:nvSpPr>
        <p:spPr>
          <a:xfrm>
            <a:off x="1987551" y="6038850"/>
            <a:ext cx="7540625" cy="369888"/>
          </a:xfrm>
          <a:prstGeom prst="rect">
            <a:avLst/>
          </a:prstGeom>
          <a:noFill/>
        </p:spPr>
        <p:txBody>
          <a:bodyPr>
            <a:spAutoFit/>
          </a:bodyPr>
          <a:lstStyle/>
          <a:p>
            <a:pPr>
              <a:defRPr/>
            </a:pPr>
            <a:r>
              <a:rPr lang="en-US" dirty="0">
                <a:solidFill>
                  <a:schemeClr val="tx1">
                    <a:lumMod val="95000"/>
                  </a:schemeClr>
                </a:solidFill>
                <a:latin typeface="Arial" charset="0"/>
              </a:rPr>
              <a:t>Copyright © 2019 Rick Curtis, Outdoor Ed LLC. All rights reserved.</a:t>
            </a:r>
          </a:p>
        </p:txBody>
      </p:sp>
    </p:spTree>
    <p:extLst>
      <p:ext uri="{BB962C8B-B14F-4D97-AF65-F5344CB8AC3E}">
        <p14:creationId xmlns:p14="http://schemas.microsoft.com/office/powerpoint/2010/main" val="8405342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4DE5-65BC-4CF6-9F20-9C107E3327F1}"/>
              </a:ext>
            </a:extLst>
          </p:cNvPr>
          <p:cNvSpPr>
            <a:spLocks noGrp="1"/>
          </p:cNvSpPr>
          <p:nvPr>
            <p:ph type="title"/>
          </p:nvPr>
        </p:nvSpPr>
        <p:spPr/>
        <p:txBody>
          <a:bodyPr/>
          <a:lstStyle/>
          <a:p>
            <a:r>
              <a:rPr lang="en-US" dirty="0"/>
              <a:t>APPENDICES</a:t>
            </a:r>
          </a:p>
        </p:txBody>
      </p:sp>
      <p:sp>
        <p:nvSpPr>
          <p:cNvPr id="3" name="Content Placeholder 2">
            <a:extLst>
              <a:ext uri="{FF2B5EF4-FFF2-40B4-BE49-F238E27FC236}">
                <a16:creationId xmlns:a16="http://schemas.microsoft.com/office/drawing/2014/main" id="{B1BE03DC-A6C1-4162-87D8-0D07969F1D8D}"/>
              </a:ext>
            </a:extLst>
          </p:cNvPr>
          <p:cNvSpPr>
            <a:spLocks noGrp="1"/>
          </p:cNvSpPr>
          <p:nvPr>
            <p:ph idx="1"/>
          </p:nvPr>
        </p:nvSpPr>
        <p:spPr/>
        <p:txBody>
          <a:bodyPr>
            <a:normAutofit/>
          </a:bodyPr>
          <a:lstStyle/>
          <a:p>
            <a:r>
              <a:rPr lang="en-US" sz="3600" dirty="0"/>
              <a:t>These are some additional resources that you can use when you teach the RASM approach and include some case studies for the class to analyze in small groups</a:t>
            </a:r>
          </a:p>
        </p:txBody>
      </p:sp>
    </p:spTree>
    <p:extLst>
      <p:ext uri="{BB962C8B-B14F-4D97-AF65-F5344CB8AC3E}">
        <p14:creationId xmlns:p14="http://schemas.microsoft.com/office/powerpoint/2010/main" val="3800050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7F2D6-94A3-4295-96DA-DC76A4E86B52}"/>
              </a:ext>
            </a:extLst>
          </p:cNvPr>
          <p:cNvSpPr>
            <a:spLocks noGrp="1"/>
          </p:cNvSpPr>
          <p:nvPr>
            <p:ph type="title"/>
          </p:nvPr>
        </p:nvSpPr>
        <p:spPr/>
        <p:txBody>
          <a:bodyPr/>
          <a:lstStyle/>
          <a:p>
            <a:r>
              <a:rPr lang="en-US" dirty="0"/>
              <a:t>Spinning Class Scenario</a:t>
            </a:r>
          </a:p>
        </p:txBody>
      </p:sp>
      <p:sp>
        <p:nvSpPr>
          <p:cNvPr id="3" name="Content Placeholder 2">
            <a:extLst>
              <a:ext uri="{FF2B5EF4-FFF2-40B4-BE49-F238E27FC236}">
                <a16:creationId xmlns:a16="http://schemas.microsoft.com/office/drawing/2014/main" id="{0DB35112-E11C-47C7-BE3B-079152347919}"/>
              </a:ext>
            </a:extLst>
          </p:cNvPr>
          <p:cNvSpPr>
            <a:spLocks noGrp="1"/>
          </p:cNvSpPr>
          <p:nvPr>
            <p:ph idx="1"/>
          </p:nvPr>
        </p:nvSpPr>
        <p:spPr/>
        <p:txBody>
          <a:bodyPr>
            <a:normAutofit/>
          </a:bodyPr>
          <a:lstStyle/>
          <a:p>
            <a:r>
              <a:rPr lang="en-US" dirty="0"/>
              <a:t>Rhabdomyolysis</a:t>
            </a:r>
          </a:p>
          <a:p>
            <a:pPr lvl="1"/>
            <a:r>
              <a:rPr lang="en-US" dirty="0"/>
              <a:t>Freebie Rhabdomyolysis: A Public Health Concern. Spin Class-Induced Rhabdomyolysis</a:t>
            </a:r>
          </a:p>
          <a:p>
            <a:pPr lvl="2"/>
            <a:r>
              <a:rPr lang="en-US" dirty="0">
                <a:hlinkClick r:id="rId3"/>
              </a:rPr>
              <a:t>https://www.amjmed.com/article/S0002-9343(16)31206-2/fulltext</a:t>
            </a:r>
            <a:endParaRPr lang="en-US" dirty="0"/>
          </a:p>
          <a:p>
            <a:pPr lvl="1"/>
            <a:r>
              <a:rPr lang="en-US" dirty="0"/>
              <a:t>Risk factors for the development of rhabdomyolysis are related to the intensity of the exercise, the conditioning of the participant, hydration, and body temperature, in addition to other potential contributing factors. Physiology studies have demonstrated that significant numbers of calories are burned,</a:t>
            </a:r>
            <a:r>
              <a:rPr lang="en-US" baseline="30000" dirty="0"/>
              <a:t>5</a:t>
            </a:r>
            <a:r>
              <a:rPr lang="en-US" dirty="0"/>
              <a:t> fluid losses are significant,</a:t>
            </a:r>
            <a:r>
              <a:rPr lang="en-US" baseline="30000" dirty="0"/>
              <a:t>6</a:t>
            </a:r>
            <a:r>
              <a:rPr lang="en-US" dirty="0"/>
              <a:t> and body temperatures increase</a:t>
            </a:r>
            <a:r>
              <a:rPr lang="en-US" baseline="30000" dirty="0"/>
              <a:t>7</a:t>
            </a:r>
            <a:r>
              <a:rPr lang="en-US" dirty="0"/>
              <a:t> during spinning classes.</a:t>
            </a:r>
          </a:p>
        </p:txBody>
      </p:sp>
      <p:sp>
        <p:nvSpPr>
          <p:cNvPr id="4" name="TextBox 3">
            <a:extLst>
              <a:ext uri="{FF2B5EF4-FFF2-40B4-BE49-F238E27FC236}">
                <a16:creationId xmlns:a16="http://schemas.microsoft.com/office/drawing/2014/main" id="{81CB0BF5-C41A-404C-A124-AF9BE7E4C24A}"/>
              </a:ext>
            </a:extLst>
          </p:cNvPr>
          <p:cNvSpPr txBox="1"/>
          <p:nvPr/>
        </p:nvSpPr>
        <p:spPr>
          <a:xfrm>
            <a:off x="237600" y="6119363"/>
            <a:ext cx="11563200" cy="923330"/>
          </a:xfrm>
          <a:prstGeom prst="rect">
            <a:avLst/>
          </a:prstGeom>
          <a:noFill/>
        </p:spPr>
        <p:txBody>
          <a:bodyPr wrap="square" rtlCol="0">
            <a:spAutoFit/>
          </a:bodyPr>
          <a:lstStyle/>
          <a:p>
            <a:r>
              <a:rPr lang="en-US" dirty="0"/>
              <a:t>1 Freebie Rhabdomyolysis: A Public Health Concern. Spin Class-Induced Rhabdomyolysis, Brogan, Maureen et al. </a:t>
            </a:r>
            <a:br>
              <a:rPr lang="en-US" dirty="0"/>
            </a:br>
            <a:r>
              <a:rPr lang="en-US" dirty="0"/>
              <a:t>The American Journal of Medicine , Volume 130 , Issue 4 , 484 - 487</a:t>
            </a:r>
          </a:p>
          <a:p>
            <a:endParaRPr lang="en-US" dirty="0"/>
          </a:p>
        </p:txBody>
      </p:sp>
    </p:spTree>
    <p:extLst>
      <p:ext uri="{BB962C8B-B14F-4D97-AF65-F5344CB8AC3E}">
        <p14:creationId xmlns:p14="http://schemas.microsoft.com/office/powerpoint/2010/main" val="18903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38200" y="365125"/>
            <a:ext cx="10515600" cy="1325563"/>
          </a:xfrm>
        </p:spPr>
        <p:txBody>
          <a:bodyPr/>
          <a:lstStyle/>
          <a:p>
            <a:r>
              <a:rPr lang="en-US" altLang="en-US"/>
              <a:t>Workshop Design</a:t>
            </a:r>
            <a:endParaRPr lang="en-US" altLang="en-US" dirty="0"/>
          </a:p>
        </p:txBody>
      </p:sp>
      <p:sp>
        <p:nvSpPr>
          <p:cNvPr id="3" name="Content Placeholder 2"/>
          <p:cNvSpPr>
            <a:spLocks noGrp="1"/>
          </p:cNvSpPr>
          <p:nvPr>
            <p:ph idx="1"/>
          </p:nvPr>
        </p:nvSpPr>
        <p:spPr/>
        <p:txBody>
          <a:bodyPr>
            <a:normAutofit/>
          </a:bodyPr>
          <a:lstStyle/>
          <a:p>
            <a:pPr>
              <a:defRPr/>
            </a:pPr>
            <a:r>
              <a:rPr lang="en-US" sz="3200" dirty="0"/>
              <a:t>During most of the workshop I’ll present as if I am teaching it to one of my groups. When I need to step out of presenter mode to give you some background instructions or insight I’ll say </a:t>
            </a:r>
            <a:r>
              <a:rPr lang="en-US" sz="3200" b="1" dirty="0">
                <a:solidFill>
                  <a:srgbClr val="FF9900"/>
                </a:solidFill>
              </a:rPr>
              <a:t>“off stage” </a:t>
            </a:r>
            <a:r>
              <a:rPr lang="en-US" sz="3200" dirty="0"/>
              <a:t>and when I go back into presenting I’ll say </a:t>
            </a:r>
            <a:r>
              <a:rPr lang="en-US" sz="3200" b="1" dirty="0">
                <a:solidFill>
                  <a:srgbClr val="FF9900"/>
                </a:solidFill>
              </a:rPr>
              <a:t>“presenting”</a:t>
            </a:r>
          </a:p>
          <a:p>
            <a:pPr>
              <a:defRPr/>
            </a:pPr>
            <a:endParaRPr lang="en-US" sz="3200" dirty="0"/>
          </a:p>
        </p:txBody>
      </p:sp>
    </p:spTree>
    <p:extLst>
      <p:ext uri="{BB962C8B-B14F-4D97-AF65-F5344CB8AC3E}">
        <p14:creationId xmlns:p14="http://schemas.microsoft.com/office/powerpoint/2010/main" val="8577862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t>Hazard Factors</a:t>
            </a:r>
          </a:p>
        </p:txBody>
      </p:sp>
      <p:sp>
        <p:nvSpPr>
          <p:cNvPr id="6" name="Can 5"/>
          <p:cNvSpPr/>
          <p:nvPr/>
        </p:nvSpPr>
        <p:spPr bwMode="auto">
          <a:xfrm>
            <a:off x="1561328" y="196036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2228" name="TextBox 37"/>
          <p:cNvSpPr txBox="1">
            <a:spLocks noChangeArrowheads="1"/>
          </p:cNvSpPr>
          <p:nvPr/>
        </p:nvSpPr>
        <p:spPr bwMode="auto">
          <a:xfrm>
            <a:off x="950139" y="1333301"/>
            <a:ext cx="2776538" cy="460375"/>
          </a:xfrm>
          <a:prstGeom prst="rect">
            <a:avLst/>
          </a:prstGeom>
          <a:noFill/>
          <a:ln w="9525">
            <a:noFill/>
            <a:miter lim="800000"/>
            <a:headEnd/>
            <a:tailEnd/>
          </a:ln>
        </p:spPr>
        <p:txBody>
          <a:bodyPr>
            <a:spAutoFit/>
          </a:bodyPr>
          <a:lstStyle/>
          <a:p>
            <a:pPr algn="ctr"/>
            <a:r>
              <a:rPr lang="en-US" sz="2400" b="1" dirty="0"/>
              <a:t>Equipment</a:t>
            </a:r>
          </a:p>
        </p:txBody>
      </p:sp>
      <p:sp>
        <p:nvSpPr>
          <p:cNvPr id="52229" name="TextBox 38"/>
          <p:cNvSpPr txBox="1">
            <a:spLocks noChangeArrowheads="1"/>
          </p:cNvSpPr>
          <p:nvPr/>
        </p:nvSpPr>
        <p:spPr bwMode="auto">
          <a:xfrm>
            <a:off x="8207189" y="1344613"/>
            <a:ext cx="2778125" cy="461962"/>
          </a:xfrm>
          <a:prstGeom prst="rect">
            <a:avLst/>
          </a:prstGeom>
          <a:noFill/>
          <a:ln w="9525">
            <a:noFill/>
            <a:miter lim="800000"/>
            <a:headEnd/>
            <a:tailEnd/>
          </a:ln>
        </p:spPr>
        <p:txBody>
          <a:bodyPr>
            <a:spAutoFit/>
          </a:bodyPr>
          <a:lstStyle/>
          <a:p>
            <a:pPr algn="ctr"/>
            <a:r>
              <a:rPr lang="en-US" sz="2400" b="1" dirty="0"/>
              <a:t>People</a:t>
            </a:r>
          </a:p>
        </p:txBody>
      </p:sp>
      <p:sp>
        <p:nvSpPr>
          <p:cNvPr id="52230" name="TextBox 48"/>
          <p:cNvSpPr txBox="1">
            <a:spLocks noChangeArrowheads="1"/>
          </p:cNvSpPr>
          <p:nvPr/>
        </p:nvSpPr>
        <p:spPr bwMode="auto">
          <a:xfrm>
            <a:off x="4625026" y="1368426"/>
            <a:ext cx="2778125" cy="460375"/>
          </a:xfrm>
          <a:prstGeom prst="rect">
            <a:avLst/>
          </a:prstGeom>
          <a:noFill/>
          <a:ln w="9525">
            <a:noFill/>
            <a:miter lim="800000"/>
            <a:headEnd/>
            <a:tailEnd/>
          </a:ln>
        </p:spPr>
        <p:txBody>
          <a:bodyPr>
            <a:spAutoFit/>
          </a:bodyPr>
          <a:lstStyle/>
          <a:p>
            <a:pPr algn="ctr"/>
            <a:r>
              <a:rPr lang="en-US" sz="2400" b="1" dirty="0"/>
              <a:t>Environment</a:t>
            </a:r>
          </a:p>
        </p:txBody>
      </p:sp>
      <p:sp>
        <p:nvSpPr>
          <p:cNvPr id="54" name="Can 53"/>
          <p:cNvSpPr/>
          <p:nvPr/>
        </p:nvSpPr>
        <p:spPr bwMode="auto">
          <a:xfrm>
            <a:off x="5274314" y="1974851"/>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9107300" y="2000251"/>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35" name="TextBox 34">
            <a:extLst>
              <a:ext uri="{FF2B5EF4-FFF2-40B4-BE49-F238E27FC236}">
                <a16:creationId xmlns:a16="http://schemas.microsoft.com/office/drawing/2014/main" id="{97589A55-7680-4F3B-8211-D998D0D21A71}"/>
              </a:ext>
            </a:extLst>
          </p:cNvPr>
          <p:cNvSpPr txBox="1"/>
          <p:nvPr/>
        </p:nvSpPr>
        <p:spPr>
          <a:xfrm>
            <a:off x="7895129" y="2508628"/>
            <a:ext cx="4184712" cy="1938992"/>
          </a:xfrm>
          <a:prstGeom prst="rect">
            <a:avLst/>
          </a:prstGeom>
          <a:noFill/>
        </p:spPr>
        <p:txBody>
          <a:bodyPr wrap="square" rtlCol="0">
            <a:spAutoFit/>
          </a:bodyPr>
          <a:lstStyle/>
          <a:p>
            <a:pPr marL="457200" indent="-457200">
              <a:buClr>
                <a:srgbClr val="FF0000"/>
              </a:buClr>
              <a:buSzPct val="300000"/>
              <a:buFont typeface="Arial" panose="020B0604020202020204" pitchFamily="34" charset="0"/>
              <a:buChar char="•"/>
            </a:pPr>
            <a:r>
              <a:rPr lang="en-US" sz="2400" dirty="0"/>
              <a:t>Inexperienced Participant</a:t>
            </a:r>
          </a:p>
          <a:p>
            <a:pPr marL="457200" indent="-457200">
              <a:buClr>
                <a:srgbClr val="FF0000"/>
              </a:buClr>
              <a:buSzPct val="300000"/>
              <a:buFont typeface="Arial" panose="020B0604020202020204" pitchFamily="34" charset="0"/>
              <a:buChar char="•"/>
            </a:pPr>
            <a:r>
              <a:rPr lang="en-US" sz="2400" dirty="0"/>
              <a:t>‘Go for it’ attitude</a:t>
            </a:r>
          </a:p>
          <a:p>
            <a:pPr marL="457200" indent="-457200">
              <a:buClr>
                <a:srgbClr val="FF0000"/>
              </a:buClr>
              <a:buSzPct val="300000"/>
              <a:buFont typeface="Arial" panose="020B0604020202020204" pitchFamily="34" charset="0"/>
              <a:buChar char="•"/>
            </a:pPr>
            <a:r>
              <a:rPr lang="en-US" sz="2400" dirty="0"/>
              <a:t>Poor physical shape</a:t>
            </a:r>
          </a:p>
          <a:p>
            <a:pPr marL="457200" indent="-457200">
              <a:buClr>
                <a:srgbClr val="FF0000"/>
              </a:buClr>
              <a:buSzPct val="300000"/>
              <a:buFont typeface="Arial" panose="020B0604020202020204" pitchFamily="34" charset="0"/>
              <a:buChar char="•"/>
            </a:pPr>
            <a:r>
              <a:rPr lang="en-US" sz="2400" dirty="0"/>
              <a:t>Post exams</a:t>
            </a:r>
          </a:p>
          <a:p>
            <a:pPr marL="457200" indent="-457200">
              <a:buClr>
                <a:srgbClr val="FF0000"/>
              </a:buClr>
              <a:buSzPct val="300000"/>
              <a:buFont typeface="Arial" panose="020B0604020202020204" pitchFamily="34" charset="0"/>
              <a:buChar char="•"/>
            </a:pPr>
            <a:r>
              <a:rPr lang="en-US" sz="2400" dirty="0"/>
              <a:t>Inexperienced Instructor</a:t>
            </a:r>
          </a:p>
        </p:txBody>
      </p:sp>
      <p:sp>
        <p:nvSpPr>
          <p:cNvPr id="36" name="TextBox 35">
            <a:extLst>
              <a:ext uri="{FF2B5EF4-FFF2-40B4-BE49-F238E27FC236}">
                <a16:creationId xmlns:a16="http://schemas.microsoft.com/office/drawing/2014/main" id="{1A2787CB-F716-40D3-B08F-13B31CEA39DC}"/>
              </a:ext>
            </a:extLst>
          </p:cNvPr>
          <p:cNvSpPr txBox="1"/>
          <p:nvPr/>
        </p:nvSpPr>
        <p:spPr>
          <a:xfrm>
            <a:off x="4324988" y="2508628"/>
            <a:ext cx="4184712" cy="1569660"/>
          </a:xfrm>
          <a:prstGeom prst="rect">
            <a:avLst/>
          </a:prstGeom>
          <a:noFill/>
        </p:spPr>
        <p:txBody>
          <a:bodyPr wrap="square" rtlCol="0">
            <a:spAutoFit/>
          </a:bodyPr>
          <a:lstStyle/>
          <a:p>
            <a:pPr marL="457200" indent="-457200">
              <a:buClr>
                <a:srgbClr val="FF0000"/>
              </a:buClr>
              <a:buSzPct val="300000"/>
              <a:buFont typeface="Arial" panose="020B0604020202020204" pitchFamily="34" charset="0"/>
              <a:buChar char="•"/>
            </a:pPr>
            <a:r>
              <a:rPr lang="en-US" sz="2400" dirty="0"/>
              <a:t>Hot Room</a:t>
            </a:r>
          </a:p>
          <a:p>
            <a:pPr marL="457200" indent="-457200">
              <a:buClr>
                <a:srgbClr val="FF0000"/>
              </a:buClr>
              <a:buSzPct val="300000"/>
              <a:buFont typeface="Arial" panose="020B0604020202020204" pitchFamily="34" charset="0"/>
              <a:buChar char="•"/>
            </a:pPr>
            <a:r>
              <a:rPr lang="en-US" sz="2400" dirty="0"/>
              <a:t>Dark Space</a:t>
            </a:r>
          </a:p>
          <a:p>
            <a:pPr marL="457200" indent="-457200">
              <a:buClr>
                <a:srgbClr val="FF0000"/>
              </a:buClr>
              <a:buSzPct val="300000"/>
              <a:buFont typeface="Arial" panose="020B0604020202020204" pitchFamily="34" charset="0"/>
              <a:buChar char="•"/>
            </a:pPr>
            <a:r>
              <a:rPr lang="en-US" sz="2400" dirty="0"/>
              <a:t>Loud Music</a:t>
            </a:r>
          </a:p>
          <a:p>
            <a:pPr marL="457200" indent="-457200">
              <a:buClr>
                <a:srgbClr val="FF0000"/>
              </a:buClr>
              <a:buSzPct val="300000"/>
              <a:buFont typeface="Arial" panose="020B0604020202020204" pitchFamily="34" charset="0"/>
              <a:buChar char="•"/>
            </a:pPr>
            <a:r>
              <a:rPr lang="en-US" sz="2400" dirty="0"/>
              <a:t>Large Class Size</a:t>
            </a:r>
          </a:p>
        </p:txBody>
      </p:sp>
      <p:sp>
        <p:nvSpPr>
          <p:cNvPr id="38" name="TextBox 37">
            <a:extLst>
              <a:ext uri="{FF2B5EF4-FFF2-40B4-BE49-F238E27FC236}">
                <a16:creationId xmlns:a16="http://schemas.microsoft.com/office/drawing/2014/main" id="{91135402-F88D-4052-819D-D8964C407C9D}"/>
              </a:ext>
            </a:extLst>
          </p:cNvPr>
          <p:cNvSpPr txBox="1"/>
          <p:nvPr/>
        </p:nvSpPr>
        <p:spPr>
          <a:xfrm>
            <a:off x="775934" y="2508628"/>
            <a:ext cx="2844069" cy="460375"/>
          </a:xfrm>
          <a:prstGeom prst="rect">
            <a:avLst/>
          </a:prstGeom>
          <a:noFill/>
        </p:spPr>
        <p:txBody>
          <a:bodyPr wrap="square" rtlCol="0">
            <a:spAutoFit/>
          </a:bodyPr>
          <a:lstStyle/>
          <a:p>
            <a:pPr marL="457200" indent="-457200">
              <a:buClr>
                <a:srgbClr val="FF0000"/>
              </a:buClr>
              <a:buSzPct val="300000"/>
              <a:buFont typeface="Arial" panose="020B0604020202020204" pitchFamily="34" charset="0"/>
              <a:buChar char="•"/>
            </a:pPr>
            <a:r>
              <a:rPr lang="en-US" sz="2400" dirty="0"/>
              <a:t>Lack of Water</a:t>
            </a:r>
          </a:p>
        </p:txBody>
      </p:sp>
    </p:spTree>
    <p:extLst>
      <p:ext uri="{BB962C8B-B14F-4D97-AF65-F5344CB8AC3E}">
        <p14:creationId xmlns:p14="http://schemas.microsoft.com/office/powerpoint/2010/main" val="130348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500"/>
                                        <p:tgtEl>
                                          <p:spTgt spid="3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xEl>
                                              <p:pRg st="1" end="1"/>
                                            </p:txEl>
                                          </p:spTgt>
                                        </p:tgtEl>
                                        <p:attrNameLst>
                                          <p:attrName>style.visibility</p:attrName>
                                        </p:attrNameLst>
                                      </p:cBhvr>
                                      <p:to>
                                        <p:strVal val="visible"/>
                                      </p:to>
                                    </p:set>
                                    <p:animEffect transition="in" filter="fade">
                                      <p:cBhvr>
                                        <p:cTn id="15" dur="500"/>
                                        <p:tgtEl>
                                          <p:spTgt spid="3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xEl>
                                              <p:pRg st="2" end="2"/>
                                            </p:txEl>
                                          </p:spTgt>
                                        </p:tgtEl>
                                        <p:attrNameLst>
                                          <p:attrName>style.visibility</p:attrName>
                                        </p:attrNameLst>
                                      </p:cBhvr>
                                      <p:to>
                                        <p:strVal val="visible"/>
                                      </p:to>
                                    </p:set>
                                    <p:animEffect transition="in" filter="fade">
                                      <p:cBhvr>
                                        <p:cTn id="18" dur="500"/>
                                        <p:tgtEl>
                                          <p:spTgt spid="3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6">
                                            <p:txEl>
                                              <p:pRg st="3" end="3"/>
                                            </p:txEl>
                                          </p:spTgt>
                                        </p:tgtEl>
                                        <p:attrNameLst>
                                          <p:attrName>style.visibility</p:attrName>
                                        </p:attrNameLst>
                                      </p:cBhvr>
                                      <p:to>
                                        <p:strVal val="visible"/>
                                      </p:to>
                                    </p:set>
                                    <p:animEffect transition="in" filter="fade">
                                      <p:cBhvr>
                                        <p:cTn id="21" dur="500"/>
                                        <p:tgtEl>
                                          <p:spTgt spid="3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fade">
                                      <p:cBhvr>
                                        <p:cTn id="26" dur="500"/>
                                        <p:tgtEl>
                                          <p:spTgt spid="3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5">
                                            <p:txEl>
                                              <p:pRg st="1" end="1"/>
                                            </p:txEl>
                                          </p:spTgt>
                                        </p:tgtEl>
                                        <p:attrNameLst>
                                          <p:attrName>style.visibility</p:attrName>
                                        </p:attrNameLst>
                                      </p:cBhvr>
                                      <p:to>
                                        <p:strVal val="visible"/>
                                      </p:to>
                                    </p:set>
                                    <p:animEffect transition="in" filter="fade">
                                      <p:cBhvr>
                                        <p:cTn id="29" dur="500"/>
                                        <p:tgtEl>
                                          <p:spTgt spid="3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xEl>
                                              <p:pRg st="2" end="2"/>
                                            </p:txEl>
                                          </p:spTgt>
                                        </p:tgtEl>
                                        <p:attrNameLst>
                                          <p:attrName>style.visibility</p:attrName>
                                        </p:attrNameLst>
                                      </p:cBhvr>
                                      <p:to>
                                        <p:strVal val="visible"/>
                                      </p:to>
                                    </p:set>
                                    <p:animEffect transition="in" filter="fade">
                                      <p:cBhvr>
                                        <p:cTn id="32" dur="500"/>
                                        <p:tgtEl>
                                          <p:spTgt spid="3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5">
                                            <p:txEl>
                                              <p:pRg st="3" end="3"/>
                                            </p:txEl>
                                          </p:spTgt>
                                        </p:tgtEl>
                                        <p:attrNameLst>
                                          <p:attrName>style.visibility</p:attrName>
                                        </p:attrNameLst>
                                      </p:cBhvr>
                                      <p:to>
                                        <p:strVal val="visible"/>
                                      </p:to>
                                    </p:set>
                                    <p:animEffect transition="in" filter="fade">
                                      <p:cBhvr>
                                        <p:cTn id="35" dur="500"/>
                                        <p:tgtEl>
                                          <p:spTgt spid="35">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5">
                                            <p:txEl>
                                              <p:pRg st="4" end="4"/>
                                            </p:txEl>
                                          </p:spTgt>
                                        </p:tgtEl>
                                        <p:attrNameLst>
                                          <p:attrName>style.visibility</p:attrName>
                                        </p:attrNameLst>
                                      </p:cBhvr>
                                      <p:to>
                                        <p:strVal val="visible"/>
                                      </p:to>
                                    </p:set>
                                    <p:animEffect transition="in" filter="fade">
                                      <p:cBhvr>
                                        <p:cTn id="38"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1DC1-3664-4DC9-A6BF-B0F51B55C4EA}"/>
              </a:ext>
            </a:extLst>
          </p:cNvPr>
          <p:cNvSpPr>
            <a:spLocks noGrp="1"/>
          </p:cNvSpPr>
          <p:nvPr>
            <p:ph type="title"/>
          </p:nvPr>
        </p:nvSpPr>
        <p:spPr/>
        <p:txBody>
          <a:bodyPr/>
          <a:lstStyle/>
          <a:p>
            <a:r>
              <a:rPr lang="en-US" dirty="0"/>
              <a:t>Is this a Preventable Accident?</a:t>
            </a:r>
          </a:p>
        </p:txBody>
      </p:sp>
      <p:sp>
        <p:nvSpPr>
          <p:cNvPr id="6" name="Content Placeholder 5">
            <a:extLst>
              <a:ext uri="{FF2B5EF4-FFF2-40B4-BE49-F238E27FC236}">
                <a16:creationId xmlns:a16="http://schemas.microsoft.com/office/drawing/2014/main" id="{10405EDD-C045-45D1-9E3B-CF80521EF538}"/>
              </a:ext>
            </a:extLst>
          </p:cNvPr>
          <p:cNvSpPr>
            <a:spLocks noGrp="1"/>
          </p:cNvSpPr>
          <p:nvPr>
            <p:ph idx="1"/>
          </p:nvPr>
        </p:nvSpPr>
        <p:spPr/>
        <p:txBody>
          <a:bodyPr/>
          <a:lstStyle/>
          <a:p>
            <a:r>
              <a:rPr lang="en-US" dirty="0"/>
              <a:t>Clinical Significance</a:t>
            </a:r>
            <a:r>
              <a:rPr lang="en-US" baseline="30000" dirty="0"/>
              <a:t>1</a:t>
            </a:r>
          </a:p>
          <a:p>
            <a:pPr lvl="1"/>
            <a:r>
              <a:rPr lang="en-US" dirty="0"/>
              <a:t>Spinning is an intense exercise.</a:t>
            </a:r>
          </a:p>
          <a:p>
            <a:pPr lvl="1"/>
            <a:r>
              <a:rPr lang="en-US" dirty="0"/>
              <a:t>Spinning can put newcomers at risk for exertional rhabdomyolysis.</a:t>
            </a:r>
          </a:p>
          <a:p>
            <a:pPr lvl="1"/>
            <a:r>
              <a:rPr lang="en-US" dirty="0"/>
              <a:t>Guidelines for the public need to be established that include safe ways to start spinning.</a:t>
            </a:r>
          </a:p>
          <a:p>
            <a:pPr lvl="1"/>
            <a:r>
              <a:rPr lang="en-US" dirty="0"/>
              <a:t>There needs to be public awareness of signs and symptoms of rhabdomyolysis so that early treatment can be obtained.</a:t>
            </a:r>
          </a:p>
          <a:p>
            <a:endParaRPr lang="en-US" dirty="0"/>
          </a:p>
        </p:txBody>
      </p:sp>
      <p:sp>
        <p:nvSpPr>
          <p:cNvPr id="7" name="TextBox 6">
            <a:extLst>
              <a:ext uri="{FF2B5EF4-FFF2-40B4-BE49-F238E27FC236}">
                <a16:creationId xmlns:a16="http://schemas.microsoft.com/office/drawing/2014/main" id="{BBBE8F64-A665-4672-853F-3C1BD11756F5}"/>
              </a:ext>
            </a:extLst>
          </p:cNvPr>
          <p:cNvSpPr txBox="1"/>
          <p:nvPr/>
        </p:nvSpPr>
        <p:spPr>
          <a:xfrm>
            <a:off x="237600" y="6119363"/>
            <a:ext cx="11563200" cy="923330"/>
          </a:xfrm>
          <a:prstGeom prst="rect">
            <a:avLst/>
          </a:prstGeom>
          <a:noFill/>
        </p:spPr>
        <p:txBody>
          <a:bodyPr wrap="square" rtlCol="0">
            <a:spAutoFit/>
          </a:bodyPr>
          <a:lstStyle/>
          <a:p>
            <a:r>
              <a:rPr lang="en-US" dirty="0"/>
              <a:t>1 Freebie Rhabdomyolysis: A Public Health Concern. Spin Class-Induced Rhabdomyolysis, Brogan, Maureen et al. </a:t>
            </a:r>
            <a:br>
              <a:rPr lang="en-US" dirty="0"/>
            </a:br>
            <a:r>
              <a:rPr lang="en-US" dirty="0"/>
              <a:t>The American Journal of Medicine , Volume 130 , Issue 4 , 484 - 487</a:t>
            </a:r>
          </a:p>
          <a:p>
            <a:endParaRPr lang="en-US" dirty="0"/>
          </a:p>
        </p:txBody>
      </p:sp>
    </p:spTree>
    <p:extLst>
      <p:ext uri="{BB962C8B-B14F-4D97-AF65-F5344CB8AC3E}">
        <p14:creationId xmlns:p14="http://schemas.microsoft.com/office/powerpoint/2010/main" val="3477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t>Backpacking Trip Scenario</a:t>
            </a:r>
          </a:p>
        </p:txBody>
      </p:sp>
      <p:sp>
        <p:nvSpPr>
          <p:cNvPr id="108547" name="Rectangle 3"/>
          <p:cNvSpPr>
            <a:spLocks noGrp="1" noChangeArrowheads="1"/>
          </p:cNvSpPr>
          <p:nvPr>
            <p:ph type="body" idx="1"/>
          </p:nvPr>
        </p:nvSpPr>
        <p:spPr>
          <a:xfrm>
            <a:off x="1714500" y="1447801"/>
            <a:ext cx="8788400" cy="4949825"/>
          </a:xfrm>
        </p:spPr>
        <p:txBody>
          <a:bodyPr/>
          <a:lstStyle/>
          <a:p>
            <a:pPr eaLnBrk="1" hangingPunct="1">
              <a:lnSpc>
                <a:spcPct val="80000"/>
              </a:lnSpc>
              <a:buFont typeface="Wingdings" pitchFamily="2" charset="2"/>
              <a:buNone/>
            </a:pPr>
            <a:r>
              <a:rPr lang="en-US" sz="2400" dirty="0">
                <a:solidFill>
                  <a:schemeClr val="tx1">
                    <a:lumMod val="95000"/>
                  </a:schemeClr>
                </a:solidFill>
              </a:rPr>
              <a:t>Sally is leading a group of ninth graders on the school’s annual 4-day wilderness trip. This is Sally’s fourth such trip. Dan the other teacher from the school is new this year and doesn’t have any backpacking experience. But it’s hard to find teachers at the school who are willing to go. Dan is young and a good athlete and seems to be learning quickly. It’s early September in the </a:t>
            </a:r>
            <a:r>
              <a:rPr lang="en-US" sz="2400" dirty="0" err="1">
                <a:solidFill>
                  <a:schemeClr val="tx1">
                    <a:lumMod val="95000"/>
                  </a:schemeClr>
                </a:solidFill>
              </a:rPr>
              <a:t>Shenandoahs</a:t>
            </a:r>
            <a:r>
              <a:rPr lang="en-US" sz="2400" dirty="0">
                <a:solidFill>
                  <a:schemeClr val="tx1">
                    <a:lumMod val="95000"/>
                  </a:schemeClr>
                </a:solidFill>
              </a:rPr>
              <a:t> and the group of 8 students and two teachers has started their second day of hiking. The temperature has soared up to the nineties with humidity around 80%. The group slept in and cooked pancakes so they got a late start on the trail. After a 2 mile hike, the group stops for lunch. Sally notices large cumulus clouds starting to build over the ridge. It’s already after one o’clock and eager to get on to camp, they finish lunch and head off for a long descent down Little Devil’s Staircase, a </a:t>
            </a:r>
            <a:r>
              <a:rPr lang="en-US" sz="2400" dirty="0" err="1">
                <a:solidFill>
                  <a:schemeClr val="tx1">
                    <a:lumMod val="95000"/>
                  </a:schemeClr>
                </a:solidFill>
              </a:rPr>
              <a:t>ledgy</a:t>
            </a:r>
            <a:r>
              <a:rPr lang="en-US" sz="2400" dirty="0">
                <a:solidFill>
                  <a:schemeClr val="tx1">
                    <a:lumMod val="95000"/>
                  </a:schemeClr>
                </a:solidFill>
              </a:rPr>
              <a:t> section of rock trail along a dry stream gorge. </a:t>
            </a:r>
          </a:p>
        </p:txBody>
      </p:sp>
    </p:spTree>
    <p:extLst>
      <p:ext uri="{BB962C8B-B14F-4D97-AF65-F5344CB8AC3E}">
        <p14:creationId xmlns:p14="http://schemas.microsoft.com/office/powerpoint/2010/main" val="1682760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1701800" y="1447801"/>
            <a:ext cx="8763000" cy="4949825"/>
          </a:xfrm>
        </p:spPr>
        <p:txBody>
          <a:bodyPr/>
          <a:lstStyle/>
          <a:p>
            <a:pPr eaLnBrk="1" hangingPunct="1">
              <a:lnSpc>
                <a:spcPct val="80000"/>
              </a:lnSpc>
              <a:buFont typeface="Wingdings" pitchFamily="2" charset="2"/>
              <a:buNone/>
            </a:pPr>
            <a:r>
              <a:rPr lang="en-US" sz="2400" dirty="0">
                <a:solidFill>
                  <a:schemeClr val="tx1">
                    <a:lumMod val="95000"/>
                  </a:schemeClr>
                </a:solidFill>
              </a:rPr>
              <a:t>The upper section is dry and the rock is slick and polished. As the afternoon progresses, the group is moving more slowly down the gorge. The smaller students are having trouble handling the steep sections and slick rocks with their packs. More than once Dan has had to take a student’s pack as well as his own over the difficult sections. The clouds have now become thick thunderheads and the sky is darkening. They still haven’t reached the bottom trail. The wind is picking up and large raindrops are spattering here and there on the rocks. Suddenly the sky opens up and the rain is falling in torrents. Dan, while carrying a student’s pack, slips on the wet polished rock and falls backwards striking his head sharply against a boulder. The student next to Dan screams. Sally is at the front, picking her way down the trail when she hears the scream. She drops her pack and scrambles up to Dan who is unresponsive when she first arrives. She quickly checks for breathing and pulse and then Dan starts to open his eyes.</a:t>
            </a:r>
          </a:p>
        </p:txBody>
      </p:sp>
      <p:sp>
        <p:nvSpPr>
          <p:cNvPr id="109571" name="Rectangle 4"/>
          <p:cNvSpPr>
            <a:spLocks noGrp="1" noChangeArrowheads="1"/>
          </p:cNvSpPr>
          <p:nvPr>
            <p:ph type="title"/>
          </p:nvPr>
        </p:nvSpPr>
        <p:spPr/>
        <p:txBody>
          <a:bodyPr/>
          <a:lstStyle/>
          <a:p>
            <a:pPr eaLnBrk="1" hangingPunct="1"/>
            <a:r>
              <a:rPr lang="en-US"/>
              <a:t>Backpacking Trip Scenario</a:t>
            </a:r>
          </a:p>
        </p:txBody>
      </p:sp>
    </p:spTree>
    <p:extLst>
      <p:ext uri="{BB962C8B-B14F-4D97-AF65-F5344CB8AC3E}">
        <p14:creationId xmlns:p14="http://schemas.microsoft.com/office/powerpoint/2010/main" val="33794241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dirty="0"/>
              <a:t>Backpacking Trip Scenario</a:t>
            </a:r>
          </a:p>
        </p:txBody>
      </p:sp>
      <p:sp>
        <p:nvSpPr>
          <p:cNvPr id="110595" name="Rectangle 3"/>
          <p:cNvSpPr>
            <a:spLocks noGrp="1" noChangeArrowheads="1"/>
          </p:cNvSpPr>
          <p:nvPr>
            <p:ph type="body" idx="1"/>
          </p:nvPr>
        </p:nvSpPr>
        <p:spPr/>
        <p:txBody>
          <a:bodyPr>
            <a:normAutofit/>
          </a:bodyPr>
          <a:lstStyle/>
          <a:p>
            <a:pPr eaLnBrk="1" hangingPunct="1">
              <a:lnSpc>
                <a:spcPct val="80000"/>
              </a:lnSpc>
              <a:buFont typeface="Wingdings" pitchFamily="2" charset="2"/>
              <a:buChar char=""/>
            </a:pPr>
            <a:r>
              <a:rPr lang="en-US" sz="3200" b="1" dirty="0">
                <a:solidFill>
                  <a:schemeClr val="tx1">
                    <a:lumMod val="95000"/>
                  </a:schemeClr>
                </a:solidFill>
              </a:rPr>
              <a:t>Analyze Hazard Factors</a:t>
            </a:r>
          </a:p>
          <a:p>
            <a:pPr lvl="1">
              <a:lnSpc>
                <a:spcPct val="80000"/>
              </a:lnSpc>
              <a:buFont typeface="Wingdings" pitchFamily="2" charset="2"/>
              <a:buChar char=""/>
            </a:pPr>
            <a:r>
              <a:rPr lang="en-US" b="1" dirty="0">
                <a:solidFill>
                  <a:schemeClr val="tx1">
                    <a:lumMod val="95000"/>
                  </a:schemeClr>
                </a:solidFill>
              </a:rPr>
              <a:t>Environmental Hazards</a:t>
            </a:r>
            <a:endParaRPr lang="en-US" dirty="0">
              <a:solidFill>
                <a:schemeClr val="tx1">
                  <a:lumMod val="95000"/>
                </a:schemeClr>
              </a:solidFill>
            </a:endParaRPr>
          </a:p>
          <a:p>
            <a:pPr lvl="1">
              <a:lnSpc>
                <a:spcPct val="80000"/>
              </a:lnSpc>
              <a:buFont typeface="Wingdings" pitchFamily="2" charset="2"/>
              <a:buChar char=""/>
            </a:pPr>
            <a:r>
              <a:rPr lang="en-US" b="1" dirty="0">
                <a:solidFill>
                  <a:schemeClr val="tx1">
                    <a:lumMod val="95000"/>
                  </a:schemeClr>
                </a:solidFill>
              </a:rPr>
              <a:t>People Hazards</a:t>
            </a:r>
            <a:endParaRPr lang="en-US" dirty="0">
              <a:solidFill>
                <a:schemeClr val="tx1">
                  <a:lumMod val="95000"/>
                </a:schemeClr>
              </a:solidFill>
            </a:endParaRPr>
          </a:p>
          <a:p>
            <a:pPr lvl="1">
              <a:lnSpc>
                <a:spcPct val="80000"/>
              </a:lnSpc>
              <a:buFont typeface="Wingdings" pitchFamily="2" charset="2"/>
              <a:buChar char=""/>
            </a:pPr>
            <a:r>
              <a:rPr lang="en-US" b="1" dirty="0">
                <a:solidFill>
                  <a:schemeClr val="tx1">
                    <a:lumMod val="95000"/>
                  </a:schemeClr>
                </a:solidFill>
              </a:rPr>
              <a:t>Equipment Hazards</a:t>
            </a:r>
            <a:br>
              <a:rPr lang="en-US" b="1" dirty="0">
                <a:solidFill>
                  <a:schemeClr val="tx1">
                    <a:lumMod val="95000"/>
                  </a:schemeClr>
                </a:solidFill>
              </a:rPr>
            </a:br>
            <a:endParaRPr lang="en-US" b="1" dirty="0">
              <a:solidFill>
                <a:schemeClr val="tx1">
                  <a:lumMod val="95000"/>
                </a:schemeClr>
              </a:solidFill>
            </a:endParaRPr>
          </a:p>
          <a:p>
            <a:pPr eaLnBrk="1" hangingPunct="1">
              <a:lnSpc>
                <a:spcPct val="80000"/>
              </a:lnSpc>
              <a:buFont typeface="Wingdings" pitchFamily="2" charset="2"/>
              <a:buChar char=""/>
            </a:pPr>
            <a:r>
              <a:rPr lang="en-US" sz="3200" b="1" dirty="0">
                <a:solidFill>
                  <a:schemeClr val="tx1">
                    <a:lumMod val="95000"/>
                  </a:schemeClr>
                </a:solidFill>
              </a:rPr>
              <a:t>Recommend Safety Factors</a:t>
            </a:r>
          </a:p>
          <a:p>
            <a:pPr lvl="1">
              <a:lnSpc>
                <a:spcPct val="80000"/>
              </a:lnSpc>
              <a:buFont typeface="Wingdings" pitchFamily="2" charset="2"/>
              <a:buChar char=""/>
            </a:pPr>
            <a:r>
              <a:rPr lang="en-US" b="1" dirty="0">
                <a:solidFill>
                  <a:schemeClr val="tx1">
                    <a:lumMod val="95000"/>
                  </a:schemeClr>
                </a:solidFill>
              </a:rPr>
              <a:t>Environmental Hazards</a:t>
            </a:r>
            <a:endParaRPr lang="en-US" dirty="0">
              <a:solidFill>
                <a:schemeClr val="tx1">
                  <a:lumMod val="95000"/>
                </a:schemeClr>
              </a:solidFill>
            </a:endParaRPr>
          </a:p>
          <a:p>
            <a:pPr lvl="1">
              <a:lnSpc>
                <a:spcPct val="80000"/>
              </a:lnSpc>
              <a:buFont typeface="Wingdings" pitchFamily="2" charset="2"/>
              <a:buChar char=""/>
            </a:pPr>
            <a:r>
              <a:rPr lang="en-US" b="1" dirty="0">
                <a:solidFill>
                  <a:schemeClr val="tx1">
                    <a:lumMod val="95000"/>
                  </a:schemeClr>
                </a:solidFill>
              </a:rPr>
              <a:t>People Hazards</a:t>
            </a:r>
            <a:endParaRPr lang="en-US" dirty="0">
              <a:solidFill>
                <a:schemeClr val="tx1">
                  <a:lumMod val="95000"/>
                </a:schemeClr>
              </a:solidFill>
            </a:endParaRPr>
          </a:p>
          <a:p>
            <a:pPr lvl="1">
              <a:lnSpc>
                <a:spcPct val="80000"/>
              </a:lnSpc>
              <a:buFont typeface="Wingdings" pitchFamily="2" charset="2"/>
              <a:buChar char=""/>
            </a:pPr>
            <a:r>
              <a:rPr lang="en-US" b="1" dirty="0">
                <a:solidFill>
                  <a:schemeClr val="tx1">
                    <a:lumMod val="95000"/>
                  </a:schemeClr>
                </a:solidFill>
              </a:rPr>
              <a:t>Equipment Hazards</a:t>
            </a:r>
          </a:p>
        </p:txBody>
      </p:sp>
    </p:spTree>
    <p:extLst>
      <p:ext uri="{BB962C8B-B14F-4D97-AF65-F5344CB8AC3E}">
        <p14:creationId xmlns:p14="http://schemas.microsoft.com/office/powerpoint/2010/main" val="2360696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t>Backpacking Trip Analysis</a:t>
            </a:r>
          </a:p>
        </p:txBody>
      </p:sp>
      <p:sp>
        <p:nvSpPr>
          <p:cNvPr id="110595" name="Rectangle 3"/>
          <p:cNvSpPr>
            <a:spLocks noGrp="1" noChangeArrowheads="1"/>
          </p:cNvSpPr>
          <p:nvPr>
            <p:ph type="body" idx="1"/>
          </p:nvPr>
        </p:nvSpPr>
        <p:spPr/>
        <p:txBody>
          <a:bodyPr>
            <a:noAutofit/>
          </a:bodyPr>
          <a:lstStyle/>
          <a:p>
            <a:pPr eaLnBrk="1" hangingPunct="1">
              <a:lnSpc>
                <a:spcPct val="80000"/>
              </a:lnSpc>
              <a:buFont typeface="Wingdings" pitchFamily="2" charset="2"/>
              <a:buChar char=""/>
            </a:pPr>
            <a:r>
              <a:rPr lang="en-US" sz="2400" b="1" dirty="0">
                <a:solidFill>
                  <a:srgbClr val="FF9900"/>
                </a:solidFill>
              </a:rPr>
              <a:t>Environmental Hazards</a:t>
            </a:r>
            <a:endParaRPr lang="en-US" sz="2400" dirty="0">
              <a:solidFill>
                <a:srgbClr val="FF9900"/>
              </a:solidFill>
            </a:endParaRPr>
          </a:p>
          <a:p>
            <a:pPr lvl="1" eaLnBrk="1" hangingPunct="1">
              <a:lnSpc>
                <a:spcPct val="80000"/>
              </a:lnSpc>
              <a:buClr>
                <a:schemeClr val="tx1"/>
              </a:buClr>
              <a:buFont typeface="Wingdings" pitchFamily="2" charset="2"/>
              <a:buChar char="§"/>
            </a:pPr>
            <a:r>
              <a:rPr lang="en-US" sz="2000" dirty="0">
                <a:solidFill>
                  <a:schemeClr val="tx1">
                    <a:lumMod val="95000"/>
                  </a:schemeClr>
                </a:solidFill>
              </a:rPr>
              <a:t>Rocky trail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Wet trail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Rain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Lightning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Heat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Humidity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Dehydration </a:t>
            </a:r>
            <a:endParaRPr lang="en-US" sz="2000" b="1" dirty="0">
              <a:solidFill>
                <a:schemeClr val="tx1">
                  <a:lumMod val="95000"/>
                </a:schemeClr>
              </a:solidFill>
            </a:endParaRPr>
          </a:p>
          <a:p>
            <a:pPr eaLnBrk="1" hangingPunct="1">
              <a:lnSpc>
                <a:spcPct val="80000"/>
              </a:lnSpc>
              <a:buFont typeface="Wingdings" pitchFamily="2" charset="2"/>
              <a:buChar char=""/>
            </a:pPr>
            <a:r>
              <a:rPr lang="en-US" sz="2400" b="1" dirty="0">
                <a:solidFill>
                  <a:srgbClr val="FF9900"/>
                </a:solidFill>
              </a:rPr>
              <a:t>People Hazards</a:t>
            </a:r>
            <a:endParaRPr lang="en-US" sz="2400" dirty="0">
              <a:solidFill>
                <a:srgbClr val="FF9900"/>
              </a:solidFill>
            </a:endParaRPr>
          </a:p>
          <a:p>
            <a:pPr lvl="1" eaLnBrk="1" hangingPunct="1">
              <a:lnSpc>
                <a:spcPct val="80000"/>
              </a:lnSpc>
              <a:buClr>
                <a:schemeClr val="tx1"/>
              </a:buClr>
              <a:buFont typeface="Wingdings" pitchFamily="2" charset="2"/>
              <a:buChar char="§"/>
            </a:pPr>
            <a:r>
              <a:rPr lang="en-US" sz="2000" dirty="0">
                <a:solidFill>
                  <a:schemeClr val="tx1">
                    <a:lumMod val="95000"/>
                  </a:schemeClr>
                </a:solidFill>
              </a:rPr>
              <a:t>Age of participants - their physical abilities and experience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Dan’s inexperience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Limited group resources in an emergency </a:t>
            </a:r>
            <a:endParaRPr lang="en-US" sz="2000" b="1" dirty="0">
              <a:solidFill>
                <a:schemeClr val="tx1">
                  <a:lumMod val="95000"/>
                </a:schemeClr>
              </a:solidFill>
            </a:endParaRPr>
          </a:p>
          <a:p>
            <a:pPr eaLnBrk="1" hangingPunct="1">
              <a:lnSpc>
                <a:spcPct val="80000"/>
              </a:lnSpc>
              <a:buFont typeface="Wingdings" pitchFamily="2" charset="2"/>
              <a:buChar char=""/>
            </a:pPr>
            <a:r>
              <a:rPr lang="en-US" sz="2400" b="1" dirty="0">
                <a:solidFill>
                  <a:srgbClr val="FF9900"/>
                </a:solidFill>
              </a:rPr>
              <a:t>Equipment Hazards</a:t>
            </a:r>
            <a:endParaRPr lang="en-US" sz="2400" dirty="0">
              <a:solidFill>
                <a:srgbClr val="FF9900"/>
              </a:solidFill>
            </a:endParaRPr>
          </a:p>
          <a:p>
            <a:pPr lvl="1" eaLnBrk="1" hangingPunct="1">
              <a:lnSpc>
                <a:spcPct val="80000"/>
              </a:lnSpc>
              <a:buClr>
                <a:schemeClr val="tx1"/>
              </a:buClr>
              <a:buFont typeface="Wingdings" pitchFamily="2" charset="2"/>
              <a:buChar char="§"/>
            </a:pPr>
            <a:r>
              <a:rPr lang="en-US" sz="2000" dirty="0">
                <a:solidFill>
                  <a:schemeClr val="tx1">
                    <a:lumMod val="95000"/>
                  </a:schemeClr>
                </a:solidFill>
              </a:rPr>
              <a:t>Too much weight in packs </a:t>
            </a:r>
            <a:endParaRPr lang="en-US" sz="2000" b="1" dirty="0">
              <a:solidFill>
                <a:schemeClr val="tx1">
                  <a:lumMod val="95000"/>
                </a:schemeClr>
              </a:solidFill>
            </a:endParaRPr>
          </a:p>
        </p:txBody>
      </p:sp>
    </p:spTree>
    <p:extLst>
      <p:ext uri="{BB962C8B-B14F-4D97-AF65-F5344CB8AC3E}">
        <p14:creationId xmlns:p14="http://schemas.microsoft.com/office/powerpoint/2010/main" val="2876670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t>Backpacking Trip Analysis</a:t>
            </a:r>
          </a:p>
        </p:txBody>
      </p:sp>
      <p:sp>
        <p:nvSpPr>
          <p:cNvPr id="111619" name="Rectangle 3"/>
          <p:cNvSpPr>
            <a:spLocks noGrp="1" noChangeArrowheads="1"/>
          </p:cNvSpPr>
          <p:nvPr>
            <p:ph type="body" idx="1"/>
          </p:nvPr>
        </p:nvSpPr>
        <p:spPr>
          <a:xfrm>
            <a:off x="331075" y="1825625"/>
            <a:ext cx="11611303" cy="4351338"/>
          </a:xfrm>
        </p:spPr>
        <p:txBody>
          <a:bodyPr>
            <a:noAutofit/>
          </a:bodyPr>
          <a:lstStyle/>
          <a:p>
            <a:pPr eaLnBrk="1" hangingPunct="1">
              <a:lnSpc>
                <a:spcPct val="80000"/>
              </a:lnSpc>
              <a:buFont typeface="Wingdings" pitchFamily="2" charset="2"/>
              <a:buChar char=""/>
            </a:pPr>
            <a:r>
              <a:rPr lang="en-US" sz="3200" b="1" dirty="0">
                <a:solidFill>
                  <a:srgbClr val="FF9900"/>
                </a:solidFill>
              </a:rPr>
              <a:t>Reducing the Risk Level</a:t>
            </a:r>
            <a:endParaRPr lang="en-US" sz="3200" dirty="0">
              <a:solidFill>
                <a:srgbClr val="FF9900"/>
              </a:solidFill>
            </a:endParaRPr>
          </a:p>
          <a:p>
            <a:pPr lvl="1" eaLnBrk="1" hangingPunct="1">
              <a:lnSpc>
                <a:spcPct val="80000"/>
              </a:lnSpc>
              <a:buFont typeface="Wingdings" pitchFamily="2" charset="2"/>
              <a:buChar char=""/>
            </a:pPr>
            <a:r>
              <a:rPr lang="en-US" b="1" dirty="0">
                <a:solidFill>
                  <a:srgbClr val="FF9900"/>
                </a:solidFill>
              </a:rPr>
              <a:t>Environmental Safety</a:t>
            </a:r>
            <a:endParaRPr lang="en-US" dirty="0">
              <a:solidFill>
                <a:srgbClr val="FF9900"/>
              </a:solidFill>
            </a:endParaRPr>
          </a:p>
          <a:p>
            <a:pPr lvl="2" eaLnBrk="1" hangingPunct="1">
              <a:lnSpc>
                <a:spcPct val="80000"/>
              </a:lnSpc>
              <a:buClr>
                <a:schemeClr val="tx1"/>
              </a:buClr>
              <a:buFont typeface="Wingdings" pitchFamily="2" charset="2"/>
              <a:buChar char="§"/>
            </a:pPr>
            <a:r>
              <a:rPr lang="en-US" dirty="0">
                <a:solidFill>
                  <a:schemeClr val="tx1">
                    <a:lumMod val="95000"/>
                  </a:schemeClr>
                </a:solidFill>
              </a:rPr>
              <a:t>The trip route should include an understand of how weather conditions can increase the Risk Level of a particular section. </a:t>
            </a:r>
          </a:p>
          <a:p>
            <a:pPr lvl="2" eaLnBrk="1" hangingPunct="1">
              <a:lnSpc>
                <a:spcPct val="80000"/>
              </a:lnSpc>
              <a:buClr>
                <a:schemeClr val="tx1"/>
              </a:buClr>
              <a:buFont typeface="Wingdings" pitchFamily="2" charset="2"/>
              <a:buChar char="§"/>
            </a:pPr>
            <a:r>
              <a:rPr lang="en-US" dirty="0">
                <a:solidFill>
                  <a:schemeClr val="tx1">
                    <a:lumMod val="95000"/>
                  </a:schemeClr>
                </a:solidFill>
              </a:rPr>
              <a:t>The group should have a plan for "bail out" in case of bad weather. </a:t>
            </a:r>
          </a:p>
          <a:p>
            <a:pPr lvl="1" eaLnBrk="1" hangingPunct="1">
              <a:lnSpc>
                <a:spcPct val="80000"/>
              </a:lnSpc>
              <a:buFont typeface="Wingdings" pitchFamily="2" charset="2"/>
              <a:buChar char=""/>
            </a:pPr>
            <a:r>
              <a:rPr lang="en-US" b="1" dirty="0">
                <a:solidFill>
                  <a:srgbClr val="FF9900"/>
                </a:solidFill>
              </a:rPr>
              <a:t>People Safety</a:t>
            </a:r>
            <a:endParaRPr lang="en-US" dirty="0">
              <a:solidFill>
                <a:srgbClr val="FF9900"/>
              </a:solidFill>
            </a:endParaRPr>
          </a:p>
          <a:p>
            <a:pPr lvl="2" eaLnBrk="1" hangingPunct="1">
              <a:lnSpc>
                <a:spcPct val="80000"/>
              </a:lnSpc>
              <a:buClr>
                <a:schemeClr val="tx1"/>
              </a:buClr>
              <a:buFont typeface="Wingdings" pitchFamily="2" charset="2"/>
              <a:buChar char="§"/>
            </a:pPr>
            <a:r>
              <a:rPr lang="en-US" dirty="0">
                <a:solidFill>
                  <a:schemeClr val="tx1">
                    <a:lumMod val="95000"/>
                  </a:schemeClr>
                </a:solidFill>
              </a:rPr>
              <a:t>More experienced leaders. </a:t>
            </a:r>
          </a:p>
          <a:p>
            <a:pPr lvl="2" eaLnBrk="1" hangingPunct="1">
              <a:lnSpc>
                <a:spcPct val="80000"/>
              </a:lnSpc>
              <a:buClr>
                <a:schemeClr val="tx1"/>
              </a:buClr>
              <a:buFont typeface="Wingdings" pitchFamily="2" charset="2"/>
              <a:buChar char="§"/>
            </a:pPr>
            <a:r>
              <a:rPr lang="en-US" dirty="0">
                <a:solidFill>
                  <a:schemeClr val="tx1">
                    <a:lumMod val="95000"/>
                  </a:schemeClr>
                </a:solidFill>
              </a:rPr>
              <a:t>The group can have a better plan for the day in terms of mileage, when to leave camp, rest breaks, lunch breaks, etc. </a:t>
            </a:r>
          </a:p>
          <a:p>
            <a:pPr lvl="2" eaLnBrk="1" hangingPunct="1">
              <a:lnSpc>
                <a:spcPct val="80000"/>
              </a:lnSpc>
              <a:buClr>
                <a:schemeClr val="tx1"/>
              </a:buClr>
              <a:buFont typeface="Wingdings" pitchFamily="2" charset="2"/>
              <a:buChar char="§"/>
            </a:pPr>
            <a:r>
              <a:rPr lang="en-US" dirty="0">
                <a:solidFill>
                  <a:schemeClr val="tx1">
                    <a:lumMod val="95000"/>
                  </a:schemeClr>
                </a:solidFill>
              </a:rPr>
              <a:t>The leaders should have better knowledge of the appropriateness of the route to the age group/experience of the participants. </a:t>
            </a:r>
          </a:p>
          <a:p>
            <a:pPr lvl="2" eaLnBrk="1" hangingPunct="1">
              <a:lnSpc>
                <a:spcPct val="80000"/>
              </a:lnSpc>
              <a:buClr>
                <a:schemeClr val="tx1"/>
              </a:buClr>
              <a:buFont typeface="Wingdings" pitchFamily="2" charset="2"/>
              <a:buChar char="§"/>
            </a:pPr>
            <a:r>
              <a:rPr lang="en-US" dirty="0">
                <a:solidFill>
                  <a:schemeClr val="tx1">
                    <a:lumMod val="95000"/>
                  </a:schemeClr>
                </a:solidFill>
              </a:rPr>
              <a:t>Have more group resources in the event an emergency (other adult chaperones)</a:t>
            </a:r>
          </a:p>
          <a:p>
            <a:pPr lvl="2" eaLnBrk="1" hangingPunct="1">
              <a:lnSpc>
                <a:spcPct val="80000"/>
              </a:lnSpc>
              <a:buClr>
                <a:schemeClr val="tx1"/>
              </a:buClr>
              <a:buFont typeface="Wingdings" pitchFamily="2" charset="2"/>
              <a:buChar char="§"/>
            </a:pPr>
            <a:r>
              <a:rPr lang="en-US" dirty="0">
                <a:solidFill>
                  <a:schemeClr val="tx1">
                    <a:lumMod val="95000"/>
                  </a:schemeClr>
                </a:solidFill>
              </a:rPr>
              <a:t>Have a protocol for dealing with storms</a:t>
            </a:r>
          </a:p>
          <a:p>
            <a:pPr lvl="1" eaLnBrk="1" hangingPunct="1">
              <a:lnSpc>
                <a:spcPct val="80000"/>
              </a:lnSpc>
              <a:buFont typeface="Wingdings" pitchFamily="2" charset="2"/>
              <a:buChar char=""/>
            </a:pPr>
            <a:r>
              <a:rPr lang="en-US" b="1" dirty="0">
                <a:solidFill>
                  <a:srgbClr val="FF9900"/>
                </a:solidFill>
              </a:rPr>
              <a:t>Equipment Safety</a:t>
            </a:r>
            <a:endParaRPr lang="en-US" dirty="0">
              <a:solidFill>
                <a:srgbClr val="FF9900"/>
              </a:solidFill>
            </a:endParaRPr>
          </a:p>
          <a:p>
            <a:pPr lvl="2" eaLnBrk="1" hangingPunct="1">
              <a:lnSpc>
                <a:spcPct val="80000"/>
              </a:lnSpc>
              <a:buClr>
                <a:schemeClr val="tx1"/>
              </a:buClr>
              <a:buFont typeface="Wingdings" pitchFamily="2" charset="2"/>
              <a:buChar char="§"/>
            </a:pPr>
            <a:r>
              <a:rPr lang="en-US" dirty="0">
                <a:solidFill>
                  <a:schemeClr val="tx1">
                    <a:lumMod val="95000"/>
                  </a:schemeClr>
                </a:solidFill>
              </a:rPr>
              <a:t>Better packs for the size of the kids</a:t>
            </a:r>
          </a:p>
          <a:p>
            <a:pPr lvl="2" eaLnBrk="1" hangingPunct="1">
              <a:lnSpc>
                <a:spcPct val="80000"/>
              </a:lnSpc>
              <a:buClr>
                <a:schemeClr val="tx1"/>
              </a:buClr>
              <a:buFont typeface="Wingdings" pitchFamily="2" charset="2"/>
              <a:buChar char="§"/>
            </a:pPr>
            <a:r>
              <a:rPr lang="en-US" dirty="0">
                <a:solidFill>
                  <a:schemeClr val="tx1">
                    <a:lumMod val="95000"/>
                  </a:schemeClr>
                </a:solidFill>
              </a:rPr>
              <a:t>Less weight </a:t>
            </a:r>
            <a:endParaRPr lang="en-US" b="1" dirty="0">
              <a:solidFill>
                <a:schemeClr val="tx1">
                  <a:lumMod val="95000"/>
                </a:schemeClr>
              </a:solidFill>
            </a:endParaRPr>
          </a:p>
          <a:p>
            <a:pPr eaLnBrk="1" hangingPunct="1">
              <a:lnSpc>
                <a:spcPct val="80000"/>
              </a:lnSpc>
            </a:pPr>
            <a:endParaRPr lang="en-US" sz="2400" dirty="0">
              <a:solidFill>
                <a:srgbClr val="363636"/>
              </a:solidFill>
            </a:endParaRPr>
          </a:p>
        </p:txBody>
      </p:sp>
    </p:spTree>
    <p:extLst>
      <p:ext uri="{BB962C8B-B14F-4D97-AF65-F5344CB8AC3E}">
        <p14:creationId xmlns:p14="http://schemas.microsoft.com/office/powerpoint/2010/main" val="12144831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1680B-67AF-466B-B0CE-9427BA08531A}"/>
              </a:ext>
            </a:extLst>
          </p:cNvPr>
          <p:cNvSpPr>
            <a:spLocks noGrp="1"/>
          </p:cNvSpPr>
          <p:nvPr>
            <p:ph type="title"/>
          </p:nvPr>
        </p:nvSpPr>
        <p:spPr/>
        <p:txBody>
          <a:bodyPr>
            <a:normAutofit fontScale="90000"/>
          </a:bodyPr>
          <a:lstStyle/>
          <a:p>
            <a:r>
              <a:rPr lang="en-US" dirty="0"/>
              <a:t>Ice Hockey Traumatic Accident - 2008</a:t>
            </a:r>
          </a:p>
        </p:txBody>
      </p:sp>
      <p:sp>
        <p:nvSpPr>
          <p:cNvPr id="3" name="Content Placeholder 2">
            <a:extLst>
              <a:ext uri="{FF2B5EF4-FFF2-40B4-BE49-F238E27FC236}">
                <a16:creationId xmlns:a16="http://schemas.microsoft.com/office/drawing/2014/main" id="{35066733-7454-47E1-A40C-7FA9FB82F6B6}"/>
              </a:ext>
            </a:extLst>
          </p:cNvPr>
          <p:cNvSpPr>
            <a:spLocks noGrp="1"/>
          </p:cNvSpPr>
          <p:nvPr>
            <p:ph idx="1"/>
          </p:nvPr>
        </p:nvSpPr>
        <p:spPr/>
        <p:txBody>
          <a:bodyPr/>
          <a:lstStyle/>
          <a:p>
            <a:r>
              <a:rPr lang="en-US" b="1" dirty="0"/>
              <a:t>NOTE this is a gruesome accident so preview first and decide if this is appropriate for your audience.</a:t>
            </a:r>
          </a:p>
          <a:p>
            <a:endParaRPr lang="en-US" dirty="0"/>
          </a:p>
          <a:p>
            <a:r>
              <a:rPr lang="en-US" dirty="0">
                <a:hlinkClick r:id="rId3"/>
              </a:rPr>
              <a:t>https://www.youtube.com/watch?v=k9VoI9O-Vb4</a:t>
            </a:r>
            <a:r>
              <a:rPr lang="en-US" dirty="0"/>
              <a:t> </a:t>
            </a:r>
          </a:p>
          <a:p>
            <a:r>
              <a:rPr lang="en-US" dirty="0">
                <a:hlinkClick r:id="rId4"/>
              </a:rPr>
              <a:t>https://www.youtube.com/watch?v=dR-wA4SmbO4</a:t>
            </a:r>
            <a:endParaRPr lang="en-US" dirty="0"/>
          </a:p>
          <a:p>
            <a:r>
              <a:rPr lang="en-US" dirty="0">
                <a:hlinkClick r:id="rId5"/>
              </a:rPr>
              <a:t>https://www.youtube.com/watch?v=Yh_UN3RuoN8&amp;has_verified=1</a:t>
            </a:r>
            <a:endParaRPr lang="en-US" dirty="0"/>
          </a:p>
          <a:p>
            <a:r>
              <a:rPr lang="en-US" dirty="0"/>
              <a:t> </a:t>
            </a:r>
            <a:r>
              <a:rPr lang="en-US" dirty="0">
                <a:hlinkClick r:id="rId6"/>
              </a:rPr>
              <a:t>https://www.youtube.com/watch?v=dT4PenDwiPo</a:t>
            </a:r>
            <a:r>
              <a:rPr lang="en-US" dirty="0"/>
              <a:t> </a:t>
            </a:r>
          </a:p>
        </p:txBody>
      </p:sp>
    </p:spTree>
    <p:extLst>
      <p:ext uri="{BB962C8B-B14F-4D97-AF65-F5344CB8AC3E}">
        <p14:creationId xmlns:p14="http://schemas.microsoft.com/office/powerpoint/2010/main" val="5248184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48F4-ACD1-4C9E-B142-236A7ED974B2}"/>
              </a:ext>
            </a:extLst>
          </p:cNvPr>
          <p:cNvSpPr>
            <a:spLocks noGrp="1"/>
          </p:cNvSpPr>
          <p:nvPr>
            <p:ph type="title"/>
          </p:nvPr>
        </p:nvSpPr>
        <p:spPr/>
        <p:txBody>
          <a:bodyPr/>
          <a:lstStyle/>
          <a:p>
            <a:r>
              <a:rPr lang="en-US" dirty="0"/>
              <a:t>Clint </a:t>
            </a:r>
            <a:r>
              <a:rPr lang="en-US" dirty="0" err="1"/>
              <a:t>Malarchuk</a:t>
            </a:r>
            <a:r>
              <a:rPr lang="en-US" dirty="0"/>
              <a:t> – March 22, 1989</a:t>
            </a:r>
          </a:p>
        </p:txBody>
      </p:sp>
      <p:pic>
        <p:nvPicPr>
          <p:cNvPr id="2050" name="Picture 2" descr="Image result for Clint Malarchuk accident">
            <a:extLst>
              <a:ext uri="{FF2B5EF4-FFF2-40B4-BE49-F238E27FC236}">
                <a16:creationId xmlns:a16="http://schemas.microsoft.com/office/drawing/2014/main" id="{576D2FDB-02D1-4FE8-AD4E-F603E3C403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4000" y="1502581"/>
            <a:ext cx="7856441" cy="487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42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Hazard Impact</a:t>
            </a:r>
          </a:p>
        </p:txBody>
      </p:sp>
      <p:sp>
        <p:nvSpPr>
          <p:cNvPr id="3" name="Content Placeholder 2"/>
          <p:cNvSpPr>
            <a:spLocks noGrp="1"/>
          </p:cNvSpPr>
          <p:nvPr>
            <p:ph idx="1"/>
          </p:nvPr>
        </p:nvSpPr>
        <p:spPr>
          <a:xfrm>
            <a:off x="6121400" y="2903538"/>
            <a:ext cx="4127500" cy="3613150"/>
          </a:xfrm>
        </p:spPr>
        <p:txBody>
          <a:bodyPr/>
          <a:lstStyle/>
          <a:p>
            <a:pPr>
              <a:defRPr/>
            </a:pPr>
            <a:r>
              <a:rPr lang="en-US" sz="2400" dirty="0"/>
              <a:t>Mild Altitude Sickness</a:t>
            </a:r>
            <a:br>
              <a:rPr lang="en-US" sz="2400" dirty="0"/>
            </a:br>
            <a:br>
              <a:rPr lang="en-US" sz="2400" dirty="0"/>
            </a:br>
            <a:endParaRPr lang="en-US" sz="2400" dirty="0"/>
          </a:p>
          <a:p>
            <a:pPr>
              <a:defRPr/>
            </a:pPr>
            <a:r>
              <a:rPr lang="en-US" sz="2400" dirty="0"/>
              <a:t>High Altitude Pulmonary Edema (HAPE)</a:t>
            </a:r>
            <a:br>
              <a:rPr lang="en-US" sz="2400" dirty="0"/>
            </a:br>
            <a:br>
              <a:rPr lang="en-US" sz="2400" dirty="0"/>
            </a:br>
            <a:endParaRPr lang="en-US" sz="2400" dirty="0"/>
          </a:p>
          <a:p>
            <a:pPr>
              <a:defRPr/>
            </a:pPr>
            <a:r>
              <a:rPr lang="en-US" sz="2400" dirty="0"/>
              <a:t>High Altitude Cerebral Edema (HACE)</a:t>
            </a:r>
          </a:p>
        </p:txBody>
      </p:sp>
      <p:grpSp>
        <p:nvGrpSpPr>
          <p:cNvPr id="39940" name="Group 3"/>
          <p:cNvGrpSpPr>
            <a:grpSpLocks/>
          </p:cNvGrpSpPr>
          <p:nvPr/>
        </p:nvGrpSpPr>
        <p:grpSpPr bwMode="auto">
          <a:xfrm>
            <a:off x="2144714" y="3081338"/>
            <a:ext cx="2651125" cy="2468562"/>
            <a:chOff x="4736174" y="1352599"/>
            <a:chExt cx="1358800" cy="1358800"/>
          </a:xfrm>
        </p:grpSpPr>
        <p:sp>
          <p:nvSpPr>
            <p:cNvPr id="5" name="Oval 4"/>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 name="Oval 4"/>
            <p:cNvSpPr/>
            <p:nvPr/>
          </p:nvSpPr>
          <p:spPr>
            <a:xfrm>
              <a:off x="4935519"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High Altitude</a:t>
              </a:r>
            </a:p>
          </p:txBody>
        </p:sp>
      </p:grpSp>
      <p:cxnSp>
        <p:nvCxnSpPr>
          <p:cNvPr id="9" name="Straight Arrow Connector 8"/>
          <p:cNvCxnSpPr/>
          <p:nvPr/>
        </p:nvCxnSpPr>
        <p:spPr bwMode="auto">
          <a:xfrm flipV="1">
            <a:off x="4846638" y="3090863"/>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4327525"/>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4718050" y="5229225"/>
            <a:ext cx="1455738" cy="5270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2052638" y="1365250"/>
            <a:ext cx="7791450" cy="1570038"/>
          </a:xfrm>
          <a:prstGeom prst="rect">
            <a:avLst/>
          </a:prstGeom>
          <a:noFill/>
        </p:spPr>
        <p:txBody>
          <a:bodyPr>
            <a:spAutoFit/>
          </a:bodyPr>
          <a:lstStyle/>
          <a:p>
            <a:pPr>
              <a:defRPr/>
            </a:pPr>
            <a:r>
              <a:rPr lang="en-US" sz="2400" dirty="0">
                <a:solidFill>
                  <a:schemeClr val="tx1">
                    <a:lumMod val="95000"/>
                  </a:schemeClr>
                </a:solidFill>
              </a:rPr>
              <a:t>Analyzing the actual Hazard is essential in determining the extent to which it is a large or small factor.</a:t>
            </a:r>
          </a:p>
          <a:p>
            <a:pPr>
              <a:defRPr/>
            </a:pPr>
            <a:endParaRPr lang="en-US" sz="2400" dirty="0">
              <a:solidFill>
                <a:schemeClr val="tx1">
                  <a:lumMod val="95000"/>
                </a:schemeClr>
              </a:solidFill>
            </a:endParaRPr>
          </a:p>
          <a:p>
            <a:pPr>
              <a:defRPr/>
            </a:pPr>
            <a:r>
              <a:rPr lang="en-US" sz="2400" b="1" u="sng" dirty="0">
                <a:solidFill>
                  <a:schemeClr val="tx1">
                    <a:lumMod val="95000"/>
                  </a:schemeClr>
                </a:solidFill>
              </a:rPr>
              <a:t>Potential Consequences of High Altitude</a:t>
            </a:r>
          </a:p>
        </p:txBody>
      </p:sp>
    </p:spTree>
    <p:extLst>
      <p:ext uri="{BB962C8B-B14F-4D97-AF65-F5344CB8AC3E}">
        <p14:creationId xmlns:p14="http://schemas.microsoft.com/office/powerpoint/2010/main" val="244843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2127"/>
            <a:ext cx="11010900" cy="2906997"/>
          </a:xfrm>
        </p:spPr>
        <p:txBody>
          <a:bodyPr>
            <a:normAutofit/>
          </a:bodyPr>
          <a:lstStyle/>
          <a:p>
            <a:pPr algn="ctr"/>
            <a:r>
              <a:rPr lang="en-US" sz="8000" dirty="0"/>
              <a:t>Risk Assessment &amp; </a:t>
            </a:r>
            <a:br>
              <a:rPr lang="en-US" sz="8000" dirty="0"/>
            </a:br>
            <a:r>
              <a:rPr lang="en-US" sz="8000" dirty="0"/>
              <a:t>Safety Management (RASM)</a:t>
            </a:r>
          </a:p>
        </p:txBody>
      </p:sp>
      <p:sp>
        <p:nvSpPr>
          <p:cNvPr id="3" name="Subtitle 2"/>
          <p:cNvSpPr>
            <a:spLocks noGrp="1"/>
          </p:cNvSpPr>
          <p:nvPr>
            <p:ph type="subTitle" idx="1"/>
          </p:nvPr>
        </p:nvSpPr>
        <p:spPr>
          <a:xfrm>
            <a:off x="501343" y="4784988"/>
            <a:ext cx="11109705" cy="754025"/>
          </a:xfrm>
        </p:spPr>
        <p:txBody>
          <a:bodyPr>
            <a:noAutofit/>
          </a:bodyPr>
          <a:lstStyle/>
          <a:p>
            <a:pPr algn="ctr"/>
            <a:r>
              <a:rPr lang="en-US" sz="3600" b="1" dirty="0">
                <a:solidFill>
                  <a:srgbClr val="FF9900"/>
                </a:solidFill>
              </a:rPr>
              <a:t>Managing Program Safety through Active Leadership</a:t>
            </a:r>
          </a:p>
        </p:txBody>
      </p:sp>
      <p:sp>
        <p:nvSpPr>
          <p:cNvPr id="4" name="Text Box 5"/>
          <p:cNvSpPr txBox="1">
            <a:spLocks noChangeArrowheads="1"/>
          </p:cNvSpPr>
          <p:nvPr/>
        </p:nvSpPr>
        <p:spPr bwMode="auto">
          <a:xfrm>
            <a:off x="240919" y="6370863"/>
            <a:ext cx="3962400" cy="369887"/>
          </a:xfrm>
          <a:prstGeom prst="rect">
            <a:avLst/>
          </a:prstGeom>
          <a:noFill/>
          <a:ln w="9525">
            <a:noFill/>
            <a:miter lim="800000"/>
            <a:headEnd/>
            <a:tailEnd/>
          </a:ln>
        </p:spPr>
        <p:txBody>
          <a:bodyPr>
            <a:spAutoFit/>
          </a:bodyPr>
          <a:lstStyle/>
          <a:p>
            <a:pPr>
              <a:spcBef>
                <a:spcPct val="50000"/>
              </a:spcBef>
            </a:pPr>
            <a:r>
              <a:rPr lang="en-US" b="1" dirty="0">
                <a:solidFill>
                  <a:schemeClr val="tx1">
                    <a:lumMod val="95000"/>
                  </a:schemeClr>
                </a:solidFill>
                <a:latin typeface="Arial Narrow" pitchFamily="34" charset="0"/>
                <a:cs typeface="Arial" pitchFamily="34" charset="0"/>
              </a:rPr>
              <a:t>Copyright © Rick Curtis 2019</a:t>
            </a:r>
          </a:p>
        </p:txBody>
      </p:sp>
      <p:sp>
        <p:nvSpPr>
          <p:cNvPr id="5" name="Text Box 4"/>
          <p:cNvSpPr txBox="1">
            <a:spLocks noChangeArrowheads="1"/>
          </p:cNvSpPr>
          <p:nvPr/>
        </p:nvSpPr>
        <p:spPr bwMode="auto">
          <a:xfrm>
            <a:off x="6115050" y="5912870"/>
            <a:ext cx="6019800" cy="915987"/>
          </a:xfrm>
          <a:prstGeom prst="rect">
            <a:avLst/>
          </a:prstGeom>
          <a:noFill/>
          <a:ln w="9525">
            <a:noFill/>
            <a:miter lim="800000"/>
            <a:headEnd/>
            <a:tailEnd/>
          </a:ln>
        </p:spPr>
        <p:txBody>
          <a:bodyPr>
            <a:spAutoFit/>
          </a:bodyPr>
          <a:lstStyle/>
          <a:p>
            <a:pPr algn="r">
              <a:spcBef>
                <a:spcPct val="50000"/>
              </a:spcBef>
            </a:pPr>
            <a:r>
              <a:rPr lang="en-US" b="1" dirty="0">
                <a:solidFill>
                  <a:schemeClr val="tx1">
                    <a:lumMod val="95000"/>
                  </a:schemeClr>
                </a:solidFill>
                <a:latin typeface="Arial Narrow" pitchFamily="34" charset="0"/>
              </a:rPr>
              <a:t>Rick Curtis</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www.OutdoorEd.com </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www.IncidentAnalytix.com</a:t>
            </a:r>
          </a:p>
        </p:txBody>
      </p:sp>
    </p:spTree>
    <p:extLst>
      <p:ext uri="{BB962C8B-B14F-4D97-AF65-F5344CB8AC3E}">
        <p14:creationId xmlns:p14="http://schemas.microsoft.com/office/powerpoint/2010/main" val="18506498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Hazard Impact = ‘Ball Size’</a:t>
            </a:r>
          </a:p>
        </p:txBody>
      </p:sp>
      <p:sp>
        <p:nvSpPr>
          <p:cNvPr id="3" name="Content Placeholder 2"/>
          <p:cNvSpPr>
            <a:spLocks noGrp="1"/>
          </p:cNvSpPr>
          <p:nvPr>
            <p:ph idx="1"/>
          </p:nvPr>
        </p:nvSpPr>
        <p:spPr>
          <a:xfrm>
            <a:off x="6173788" y="1989138"/>
            <a:ext cx="4127500" cy="4449762"/>
          </a:xfrm>
        </p:spPr>
        <p:txBody>
          <a:bodyPr/>
          <a:lstStyle/>
          <a:p>
            <a:pPr>
              <a:defRPr/>
            </a:pPr>
            <a:r>
              <a:rPr lang="en-US" sz="2400" dirty="0"/>
              <a:t>Mild Altitude Sickness</a:t>
            </a:r>
            <a:br>
              <a:rPr lang="en-US" sz="2400" dirty="0"/>
            </a:br>
            <a:r>
              <a:rPr lang="en-US" sz="1800" dirty="0"/>
              <a:t>Probability Moderate * Severity Low = </a:t>
            </a:r>
            <a:r>
              <a:rPr lang="en-US" sz="1800" dirty="0">
                <a:solidFill>
                  <a:srgbClr val="FF9900"/>
                </a:solidFill>
              </a:rPr>
              <a:t>Low Risk (5*1 =  5) - GREEN</a:t>
            </a:r>
            <a:br>
              <a:rPr lang="en-US" sz="2400" dirty="0">
                <a:solidFill>
                  <a:srgbClr val="FF9900"/>
                </a:solidFill>
              </a:rPr>
            </a:br>
            <a:endParaRPr lang="en-US" sz="2400" dirty="0">
              <a:solidFill>
                <a:srgbClr val="FF9900"/>
              </a:solidFill>
            </a:endParaRPr>
          </a:p>
          <a:p>
            <a:pPr>
              <a:defRPr/>
            </a:pPr>
            <a:r>
              <a:rPr lang="en-US" sz="2400" dirty="0"/>
              <a:t>High Altitude Pulmonary Edema (HAPE)</a:t>
            </a:r>
            <a:br>
              <a:rPr lang="en-US" sz="2400" dirty="0"/>
            </a:br>
            <a:r>
              <a:rPr lang="en-US" sz="1800" dirty="0"/>
              <a:t>Probability Low * Severity High = </a:t>
            </a:r>
            <a:br>
              <a:rPr lang="en-US" sz="1800" dirty="0"/>
            </a:br>
            <a:r>
              <a:rPr lang="en-US" sz="1800" dirty="0">
                <a:solidFill>
                  <a:srgbClr val="FF9900"/>
                </a:solidFill>
              </a:rPr>
              <a:t>Moderate Risk (1*9 = 9) - YELLOW</a:t>
            </a:r>
            <a:br>
              <a:rPr lang="en-US" sz="2400" dirty="0"/>
            </a:br>
            <a:endParaRPr lang="en-US" sz="2400" dirty="0"/>
          </a:p>
          <a:p>
            <a:pPr>
              <a:defRPr/>
            </a:pPr>
            <a:r>
              <a:rPr lang="en-US" sz="2400" dirty="0"/>
              <a:t>High Altitude Cerebral Edema (HACE)</a:t>
            </a:r>
            <a:br>
              <a:rPr lang="en-US" sz="2400" dirty="0"/>
            </a:br>
            <a:r>
              <a:rPr lang="en-US" sz="1800" dirty="0"/>
              <a:t>Probability Low * Severity High = </a:t>
            </a:r>
            <a:r>
              <a:rPr lang="en-US" sz="1800" dirty="0">
                <a:solidFill>
                  <a:srgbClr val="FF9900"/>
                </a:solidFill>
              </a:rPr>
              <a:t>Moderate Risk (1* 9 = 9) - YELLOW</a:t>
            </a:r>
          </a:p>
        </p:txBody>
      </p:sp>
      <p:cxnSp>
        <p:nvCxnSpPr>
          <p:cNvPr id="9" name="Straight Arrow Connector 8"/>
          <p:cNvCxnSpPr/>
          <p:nvPr/>
        </p:nvCxnSpPr>
        <p:spPr bwMode="auto">
          <a:xfrm flipV="1">
            <a:off x="4846638" y="2370138"/>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3606800"/>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4718050" y="4506914"/>
            <a:ext cx="1455738" cy="528637"/>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4100514" y="1304131"/>
            <a:ext cx="6567487" cy="646112"/>
          </a:xfrm>
          <a:prstGeom prst="rect">
            <a:avLst/>
          </a:prstGeom>
          <a:noFill/>
        </p:spPr>
        <p:txBody>
          <a:bodyPr>
            <a:spAutoFit/>
          </a:bodyPr>
          <a:lstStyle/>
          <a:p>
            <a:pPr algn="r">
              <a:defRPr/>
            </a:pPr>
            <a:r>
              <a:rPr lang="en-US" sz="3600" b="1" u="sng" dirty="0">
                <a:solidFill>
                  <a:schemeClr val="tx1">
                    <a:lumMod val="95000"/>
                  </a:schemeClr>
                </a:solidFill>
              </a:rPr>
              <a:t>10,000 feet/3,048 meters</a:t>
            </a:r>
          </a:p>
        </p:txBody>
      </p:sp>
      <p:sp>
        <p:nvSpPr>
          <p:cNvPr id="40968" name="TextBox 11"/>
          <p:cNvSpPr txBox="1">
            <a:spLocks noChangeArrowheads="1"/>
          </p:cNvSpPr>
          <p:nvPr/>
        </p:nvSpPr>
        <p:spPr bwMode="auto">
          <a:xfrm>
            <a:off x="1569244" y="5351464"/>
            <a:ext cx="39274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1">
                    <a:lumMod val="95000"/>
                  </a:schemeClr>
                </a:solidFill>
              </a:rPr>
              <a:t>Overall Risk Level = 23</a:t>
            </a:r>
            <a:br>
              <a:rPr lang="en-US" altLang="en-US" sz="2800" dirty="0">
                <a:solidFill>
                  <a:schemeClr val="tx1">
                    <a:lumMod val="95000"/>
                  </a:schemeClr>
                </a:solidFill>
              </a:rPr>
            </a:br>
            <a:r>
              <a:rPr lang="en-US" altLang="en-US" sz="2800" dirty="0">
                <a:solidFill>
                  <a:schemeClr val="tx1">
                    <a:lumMod val="95000"/>
                  </a:schemeClr>
                </a:solidFill>
              </a:rPr>
              <a:t>(5 + 9 + 9)</a:t>
            </a:r>
          </a:p>
        </p:txBody>
      </p:sp>
      <p:grpSp>
        <p:nvGrpSpPr>
          <p:cNvPr id="2" name="Group 3"/>
          <p:cNvGrpSpPr>
            <a:grpSpLocks/>
          </p:cNvGrpSpPr>
          <p:nvPr/>
        </p:nvGrpSpPr>
        <p:grpSpPr bwMode="auto">
          <a:xfrm>
            <a:off x="2168526" y="2374901"/>
            <a:ext cx="2651125" cy="2468563"/>
            <a:chOff x="4736174" y="1352599"/>
            <a:chExt cx="1358800" cy="1358800"/>
          </a:xfrm>
        </p:grpSpPr>
        <p:sp>
          <p:nvSpPr>
            <p:cNvPr id="13" name="Oval 12"/>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Oval 4"/>
            <p:cNvSpPr/>
            <p:nvPr/>
          </p:nvSpPr>
          <p:spPr>
            <a:xfrm>
              <a:off x="4935519"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High Altitude</a:t>
              </a:r>
            </a:p>
          </p:txBody>
        </p:sp>
      </p:grpSp>
    </p:spTree>
    <p:extLst>
      <p:ext uri="{BB962C8B-B14F-4D97-AF65-F5344CB8AC3E}">
        <p14:creationId xmlns:p14="http://schemas.microsoft.com/office/powerpoint/2010/main" val="3293666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Arrow Connector 14"/>
          <p:cNvCxnSpPr/>
          <p:nvPr/>
        </p:nvCxnSpPr>
        <p:spPr bwMode="auto">
          <a:xfrm>
            <a:off x="4718050" y="4506914"/>
            <a:ext cx="1455738" cy="528637"/>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3606800"/>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bwMode="auto">
          <a:xfrm flipV="1">
            <a:off x="4846638" y="2370138"/>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1989" name="Title 1"/>
          <p:cNvSpPr>
            <a:spLocks noGrp="1"/>
          </p:cNvSpPr>
          <p:nvPr>
            <p:ph type="title"/>
          </p:nvPr>
        </p:nvSpPr>
        <p:spPr/>
        <p:txBody>
          <a:bodyPr/>
          <a:lstStyle/>
          <a:p>
            <a:r>
              <a:rPr lang="en-US" altLang="en-US" dirty="0"/>
              <a:t>Hazard Impact = ‘Ball Size’</a:t>
            </a:r>
          </a:p>
        </p:txBody>
      </p:sp>
      <p:sp>
        <p:nvSpPr>
          <p:cNvPr id="3" name="Content Placeholder 2"/>
          <p:cNvSpPr>
            <a:spLocks noGrp="1"/>
          </p:cNvSpPr>
          <p:nvPr>
            <p:ph idx="1"/>
          </p:nvPr>
        </p:nvSpPr>
        <p:spPr>
          <a:xfrm>
            <a:off x="6237288" y="2016126"/>
            <a:ext cx="4127500" cy="4500563"/>
          </a:xfrm>
        </p:spPr>
        <p:txBody>
          <a:bodyPr/>
          <a:lstStyle/>
          <a:p>
            <a:pPr>
              <a:defRPr/>
            </a:pPr>
            <a:r>
              <a:rPr lang="en-US" sz="2400" dirty="0"/>
              <a:t>Mild Altitude Sickness</a:t>
            </a:r>
            <a:br>
              <a:rPr lang="en-US" sz="2400" dirty="0"/>
            </a:br>
            <a:r>
              <a:rPr lang="en-US" sz="1800" dirty="0"/>
              <a:t>Probability High * Severity Low = </a:t>
            </a:r>
            <a:r>
              <a:rPr lang="en-US" sz="1800" dirty="0">
                <a:solidFill>
                  <a:srgbClr val="FF9900"/>
                </a:solidFill>
              </a:rPr>
              <a:t>Moderate Risk (9*1 = 9) - YELLOW</a:t>
            </a:r>
            <a:br>
              <a:rPr lang="en-US" sz="1800" dirty="0"/>
            </a:br>
            <a:endParaRPr lang="en-US" sz="1800" dirty="0"/>
          </a:p>
          <a:p>
            <a:pPr>
              <a:defRPr/>
            </a:pPr>
            <a:r>
              <a:rPr lang="en-US" sz="2400" dirty="0"/>
              <a:t>High Altitude Pulmonary Edema (HAPE)</a:t>
            </a:r>
            <a:br>
              <a:rPr lang="en-US" sz="2400" dirty="0"/>
            </a:br>
            <a:r>
              <a:rPr lang="en-US" sz="1800" dirty="0"/>
              <a:t>Probability Moderate * Severity High </a:t>
            </a:r>
            <a:r>
              <a:rPr lang="en-US" sz="1800" dirty="0">
                <a:solidFill>
                  <a:schemeClr val="accent6">
                    <a:lumMod val="40000"/>
                    <a:lumOff val="60000"/>
                  </a:schemeClr>
                </a:solidFill>
              </a:rPr>
              <a:t>= </a:t>
            </a:r>
            <a:r>
              <a:rPr lang="en-US" sz="1800" dirty="0">
                <a:solidFill>
                  <a:srgbClr val="FF9900"/>
                </a:solidFill>
              </a:rPr>
              <a:t>High Risk (5*8 = 40) - RED</a:t>
            </a:r>
            <a:br>
              <a:rPr lang="en-US" sz="2400" dirty="0">
                <a:solidFill>
                  <a:srgbClr val="FF9900"/>
                </a:solidFill>
              </a:rPr>
            </a:br>
            <a:endParaRPr lang="en-US" sz="2400" dirty="0">
              <a:solidFill>
                <a:srgbClr val="FF9900"/>
              </a:solidFill>
            </a:endParaRPr>
          </a:p>
          <a:p>
            <a:pPr>
              <a:defRPr/>
            </a:pPr>
            <a:r>
              <a:rPr lang="en-US" sz="2400" dirty="0"/>
              <a:t>High Altitude Cerebral Edema (HACE)</a:t>
            </a:r>
            <a:br>
              <a:rPr lang="en-US" sz="2400" dirty="0"/>
            </a:br>
            <a:r>
              <a:rPr lang="en-US" sz="1800" dirty="0"/>
              <a:t>Probability Moderate * Severity High = </a:t>
            </a:r>
            <a:r>
              <a:rPr lang="en-US" sz="1800" dirty="0">
                <a:solidFill>
                  <a:srgbClr val="FF9900"/>
                </a:solidFill>
              </a:rPr>
              <a:t>High Risk (5*9 = 45) - RED</a:t>
            </a:r>
          </a:p>
        </p:txBody>
      </p:sp>
      <p:sp>
        <p:nvSpPr>
          <p:cNvPr id="24" name="TextBox 23"/>
          <p:cNvSpPr txBox="1"/>
          <p:nvPr/>
        </p:nvSpPr>
        <p:spPr>
          <a:xfrm>
            <a:off x="4164014" y="1296987"/>
            <a:ext cx="6503987" cy="646112"/>
          </a:xfrm>
          <a:prstGeom prst="rect">
            <a:avLst/>
          </a:prstGeom>
          <a:noFill/>
        </p:spPr>
        <p:txBody>
          <a:bodyPr>
            <a:spAutoFit/>
          </a:bodyPr>
          <a:lstStyle/>
          <a:p>
            <a:pPr algn="r">
              <a:defRPr/>
            </a:pPr>
            <a:r>
              <a:rPr lang="en-US" sz="3600" b="1" u="sng" dirty="0">
                <a:solidFill>
                  <a:schemeClr val="tx1">
                    <a:lumMod val="95000"/>
                  </a:schemeClr>
                </a:solidFill>
              </a:rPr>
              <a:t>18,000 feet/5,486 meters</a:t>
            </a:r>
          </a:p>
        </p:txBody>
      </p:sp>
      <p:sp>
        <p:nvSpPr>
          <p:cNvPr id="41993" name="TextBox 15"/>
          <p:cNvSpPr txBox="1">
            <a:spLocks noChangeArrowheads="1"/>
          </p:cNvSpPr>
          <p:nvPr/>
        </p:nvSpPr>
        <p:spPr bwMode="auto">
          <a:xfrm>
            <a:off x="1369220" y="5505450"/>
            <a:ext cx="41274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1">
                    <a:lumMod val="95000"/>
                  </a:schemeClr>
                </a:solidFill>
              </a:rPr>
              <a:t>Overall Risk Level = 93</a:t>
            </a:r>
            <a:br>
              <a:rPr lang="en-US" altLang="en-US" sz="2800" dirty="0">
                <a:solidFill>
                  <a:schemeClr val="tx1">
                    <a:lumMod val="95000"/>
                  </a:schemeClr>
                </a:solidFill>
              </a:rPr>
            </a:br>
            <a:r>
              <a:rPr lang="en-US" altLang="en-US" sz="2800" dirty="0">
                <a:solidFill>
                  <a:schemeClr val="tx1">
                    <a:lumMod val="95000"/>
                  </a:schemeClr>
                </a:solidFill>
              </a:rPr>
              <a:t>(9 + 40 + 45)</a:t>
            </a:r>
          </a:p>
        </p:txBody>
      </p:sp>
      <p:grpSp>
        <p:nvGrpSpPr>
          <p:cNvPr id="2" name="Group 3"/>
          <p:cNvGrpSpPr>
            <a:grpSpLocks/>
          </p:cNvGrpSpPr>
          <p:nvPr/>
        </p:nvGrpSpPr>
        <p:grpSpPr bwMode="auto">
          <a:xfrm>
            <a:off x="1920559" y="2363788"/>
            <a:ext cx="2651125" cy="2468562"/>
            <a:chOff x="4753972" y="1352599"/>
            <a:chExt cx="1358800" cy="1358800"/>
          </a:xfrm>
        </p:grpSpPr>
        <p:sp>
          <p:nvSpPr>
            <p:cNvPr id="13" name="Oval 12"/>
            <p:cNvSpPr/>
            <p:nvPr/>
          </p:nvSpPr>
          <p:spPr>
            <a:xfrm>
              <a:off x="4753972"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Oval 4"/>
            <p:cNvSpPr/>
            <p:nvPr/>
          </p:nvSpPr>
          <p:spPr>
            <a:xfrm>
              <a:off x="4935416"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High Altitude</a:t>
              </a:r>
            </a:p>
          </p:txBody>
        </p:sp>
      </p:grpSp>
    </p:spTree>
    <p:extLst>
      <p:ext uri="{BB962C8B-B14F-4D97-AF65-F5344CB8AC3E}">
        <p14:creationId xmlns:p14="http://schemas.microsoft.com/office/powerpoint/2010/main" val="1296677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4543"/>
          <a:stretch/>
        </p:blipFill>
        <p:spPr>
          <a:xfrm>
            <a:off x="2097454" y="1447801"/>
            <a:ext cx="7997093" cy="4229985"/>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grpSp>
        <p:nvGrpSpPr>
          <p:cNvPr id="11" name="Group 3"/>
          <p:cNvGrpSpPr>
            <a:grpSpLocks/>
          </p:cNvGrpSpPr>
          <p:nvPr/>
        </p:nvGrpSpPr>
        <p:grpSpPr bwMode="auto">
          <a:xfrm>
            <a:off x="3608917" y="1770318"/>
            <a:ext cx="622300" cy="579438"/>
            <a:chOff x="4736174" y="1352599"/>
            <a:chExt cx="1358800" cy="1358800"/>
          </a:xfrm>
        </p:grpSpPr>
        <p:sp>
          <p:nvSpPr>
            <p:cNvPr id="12" name="Oval 11"/>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3" name="Oval 4"/>
            <p:cNvSpPr/>
            <p:nvPr/>
          </p:nvSpPr>
          <p:spPr>
            <a:xfrm>
              <a:off x="4933756" y="1549905"/>
              <a:ext cx="1022565" cy="964188"/>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800" dirty="0"/>
                <a:t>High Altitude</a:t>
              </a:r>
              <a:br>
                <a:rPr lang="en-US" sz="800" dirty="0"/>
              </a:br>
              <a:r>
                <a:rPr lang="en-US" sz="800" dirty="0"/>
                <a:t>(23)</a:t>
              </a:r>
            </a:p>
          </p:txBody>
        </p:sp>
      </p:grpSp>
      <p:sp>
        <p:nvSpPr>
          <p:cNvPr id="4" name="Title 3"/>
          <p:cNvSpPr>
            <a:spLocks noGrp="1"/>
          </p:cNvSpPr>
          <p:nvPr>
            <p:ph type="title"/>
          </p:nvPr>
        </p:nvSpPr>
        <p:spPr/>
        <p:txBody>
          <a:bodyPr/>
          <a:lstStyle/>
          <a:p>
            <a:r>
              <a:rPr lang="en-US" dirty="0"/>
              <a:t>Hazard Factors  - 10,000 </a:t>
            </a:r>
            <a:r>
              <a:rPr lang="en-US" dirty="0" err="1"/>
              <a:t>ft</a:t>
            </a:r>
            <a:endParaRPr lang="en-US" dirty="0"/>
          </a:p>
        </p:txBody>
      </p:sp>
      <p:sp>
        <p:nvSpPr>
          <p:cNvPr id="15" name="TextBox 14">
            <a:extLst>
              <a:ext uri="{FF2B5EF4-FFF2-40B4-BE49-F238E27FC236}">
                <a16:creationId xmlns:a16="http://schemas.microsoft.com/office/drawing/2014/main" id="{4D54ACB8-1491-44B3-8BEA-91AC844250AA}"/>
              </a:ext>
            </a:extLst>
          </p:cNvPr>
          <p:cNvSpPr txBox="1"/>
          <p:nvPr/>
        </p:nvSpPr>
        <p:spPr>
          <a:xfrm>
            <a:off x="6024429" y="5625002"/>
            <a:ext cx="3181262" cy="707886"/>
          </a:xfrm>
          <a:prstGeom prst="rect">
            <a:avLst/>
          </a:prstGeom>
          <a:noFill/>
        </p:spPr>
        <p:txBody>
          <a:bodyPr wrap="square" rtlCol="0">
            <a:spAutoFit/>
          </a:bodyPr>
          <a:lstStyle/>
          <a:p>
            <a:pPr algn="ctr"/>
            <a:r>
              <a:rPr lang="en-US" sz="4000" b="1" dirty="0"/>
              <a:t>Risk Level</a:t>
            </a:r>
          </a:p>
        </p:txBody>
      </p:sp>
      <p:sp>
        <p:nvSpPr>
          <p:cNvPr id="16" name="TextBox 15">
            <a:extLst>
              <a:ext uri="{FF2B5EF4-FFF2-40B4-BE49-F238E27FC236}">
                <a16:creationId xmlns:a16="http://schemas.microsoft.com/office/drawing/2014/main" id="{CAC42287-906E-4350-842C-451E3386E261}"/>
              </a:ext>
            </a:extLst>
          </p:cNvPr>
          <p:cNvSpPr txBox="1"/>
          <p:nvPr/>
        </p:nvSpPr>
        <p:spPr>
          <a:xfrm>
            <a:off x="4907302" y="5602095"/>
            <a:ext cx="898535" cy="461665"/>
          </a:xfrm>
          <a:prstGeom prst="rect">
            <a:avLst/>
          </a:prstGeom>
          <a:noFill/>
        </p:spPr>
        <p:txBody>
          <a:bodyPr wrap="square" rtlCol="0">
            <a:spAutoFit/>
          </a:bodyPr>
          <a:lstStyle/>
          <a:p>
            <a:r>
              <a:rPr lang="en-US" sz="2400" b="1" dirty="0"/>
              <a:t>Low</a:t>
            </a:r>
          </a:p>
        </p:txBody>
      </p:sp>
      <p:sp>
        <p:nvSpPr>
          <p:cNvPr id="17" name="TextBox 16">
            <a:extLst>
              <a:ext uri="{FF2B5EF4-FFF2-40B4-BE49-F238E27FC236}">
                <a16:creationId xmlns:a16="http://schemas.microsoft.com/office/drawing/2014/main" id="{6C41343E-AF2F-43C7-99C4-4329FB6AAE65}"/>
              </a:ext>
            </a:extLst>
          </p:cNvPr>
          <p:cNvSpPr txBox="1"/>
          <p:nvPr/>
        </p:nvSpPr>
        <p:spPr>
          <a:xfrm>
            <a:off x="9500927" y="5625002"/>
            <a:ext cx="1325166" cy="461665"/>
          </a:xfrm>
          <a:prstGeom prst="rect">
            <a:avLst/>
          </a:prstGeom>
          <a:noFill/>
        </p:spPr>
        <p:txBody>
          <a:bodyPr wrap="square" rtlCol="0">
            <a:spAutoFit/>
          </a:bodyPr>
          <a:lstStyle/>
          <a:p>
            <a:r>
              <a:rPr lang="en-US" sz="2400" b="1" dirty="0"/>
              <a:t>High</a:t>
            </a:r>
          </a:p>
        </p:txBody>
      </p:sp>
      <p:cxnSp>
        <p:nvCxnSpPr>
          <p:cNvPr id="18" name="Straight Arrow Connector 17">
            <a:extLst>
              <a:ext uri="{FF2B5EF4-FFF2-40B4-BE49-F238E27FC236}">
                <a16:creationId xmlns:a16="http://schemas.microsoft.com/office/drawing/2014/main" id="{1D494609-F80B-49FF-A854-90C9827A94C4}"/>
              </a:ext>
            </a:extLst>
          </p:cNvPr>
          <p:cNvCxnSpPr>
            <a:cxnSpLocks/>
          </p:cNvCxnSpPr>
          <p:nvPr/>
        </p:nvCxnSpPr>
        <p:spPr>
          <a:xfrm>
            <a:off x="5672846" y="6433092"/>
            <a:ext cx="3884428" cy="1"/>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8813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4686"/>
          <a:stretch/>
        </p:blipFill>
        <p:spPr>
          <a:xfrm>
            <a:off x="2097454" y="1447801"/>
            <a:ext cx="7997093" cy="4222897"/>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grpSp>
        <p:nvGrpSpPr>
          <p:cNvPr id="11" name="Group 3"/>
          <p:cNvGrpSpPr>
            <a:grpSpLocks/>
          </p:cNvGrpSpPr>
          <p:nvPr/>
        </p:nvGrpSpPr>
        <p:grpSpPr bwMode="auto">
          <a:xfrm>
            <a:off x="4084638" y="908050"/>
            <a:ext cx="3917950" cy="3651250"/>
            <a:chOff x="4736174" y="1352599"/>
            <a:chExt cx="1358800" cy="1358800"/>
          </a:xfrm>
        </p:grpSpPr>
        <p:sp>
          <p:nvSpPr>
            <p:cNvPr id="12" name="Oval 11"/>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3" name="Oval 4"/>
            <p:cNvSpPr/>
            <p:nvPr/>
          </p:nvSpPr>
          <p:spPr>
            <a:xfrm>
              <a:off x="4934929" y="1551693"/>
              <a:ext cx="961290" cy="960613"/>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6000" dirty="0"/>
                <a:t>High Altitude</a:t>
              </a:r>
              <a:br>
                <a:rPr lang="en-US" sz="6000" dirty="0"/>
              </a:br>
              <a:r>
                <a:rPr lang="en-US" sz="6000" dirty="0"/>
                <a:t>(93)</a:t>
              </a:r>
            </a:p>
          </p:txBody>
        </p:sp>
      </p:grpSp>
      <p:sp>
        <p:nvSpPr>
          <p:cNvPr id="4" name="Title 3"/>
          <p:cNvSpPr>
            <a:spLocks noGrp="1"/>
          </p:cNvSpPr>
          <p:nvPr>
            <p:ph type="title"/>
          </p:nvPr>
        </p:nvSpPr>
        <p:spPr/>
        <p:txBody>
          <a:bodyPr/>
          <a:lstStyle/>
          <a:p>
            <a:r>
              <a:rPr lang="en-US" dirty="0"/>
              <a:t>Hazard Factors – 18,000 </a:t>
            </a:r>
            <a:r>
              <a:rPr lang="en-US" dirty="0" err="1"/>
              <a:t>ft</a:t>
            </a:r>
            <a:endParaRPr lang="en-US" dirty="0"/>
          </a:p>
        </p:txBody>
      </p:sp>
      <p:sp>
        <p:nvSpPr>
          <p:cNvPr id="15" name="TextBox 14">
            <a:extLst>
              <a:ext uri="{FF2B5EF4-FFF2-40B4-BE49-F238E27FC236}">
                <a16:creationId xmlns:a16="http://schemas.microsoft.com/office/drawing/2014/main" id="{2D326265-96CA-4542-93E8-13FCEBE5425D}"/>
              </a:ext>
            </a:extLst>
          </p:cNvPr>
          <p:cNvSpPr txBox="1"/>
          <p:nvPr/>
        </p:nvSpPr>
        <p:spPr>
          <a:xfrm>
            <a:off x="5951397" y="5596007"/>
            <a:ext cx="3181262" cy="707886"/>
          </a:xfrm>
          <a:prstGeom prst="rect">
            <a:avLst/>
          </a:prstGeom>
          <a:noFill/>
        </p:spPr>
        <p:txBody>
          <a:bodyPr wrap="square" rtlCol="0">
            <a:spAutoFit/>
          </a:bodyPr>
          <a:lstStyle/>
          <a:p>
            <a:pPr algn="ctr"/>
            <a:r>
              <a:rPr lang="en-US" sz="4000" b="1" dirty="0"/>
              <a:t>Risk Level</a:t>
            </a:r>
          </a:p>
        </p:txBody>
      </p:sp>
      <p:sp>
        <p:nvSpPr>
          <p:cNvPr id="16" name="TextBox 15">
            <a:extLst>
              <a:ext uri="{FF2B5EF4-FFF2-40B4-BE49-F238E27FC236}">
                <a16:creationId xmlns:a16="http://schemas.microsoft.com/office/drawing/2014/main" id="{B9F76C7D-7997-45EB-BF07-5E804D06160B}"/>
              </a:ext>
            </a:extLst>
          </p:cNvPr>
          <p:cNvSpPr txBox="1"/>
          <p:nvPr/>
        </p:nvSpPr>
        <p:spPr>
          <a:xfrm>
            <a:off x="4834270" y="5573100"/>
            <a:ext cx="898535" cy="461665"/>
          </a:xfrm>
          <a:prstGeom prst="rect">
            <a:avLst/>
          </a:prstGeom>
          <a:noFill/>
        </p:spPr>
        <p:txBody>
          <a:bodyPr wrap="square" rtlCol="0">
            <a:spAutoFit/>
          </a:bodyPr>
          <a:lstStyle/>
          <a:p>
            <a:r>
              <a:rPr lang="en-US" sz="2400" b="1" dirty="0"/>
              <a:t>Low</a:t>
            </a:r>
          </a:p>
        </p:txBody>
      </p:sp>
      <p:sp>
        <p:nvSpPr>
          <p:cNvPr id="17" name="TextBox 16">
            <a:extLst>
              <a:ext uri="{FF2B5EF4-FFF2-40B4-BE49-F238E27FC236}">
                <a16:creationId xmlns:a16="http://schemas.microsoft.com/office/drawing/2014/main" id="{002486B6-E187-47EE-BC37-1B50EFAD506D}"/>
              </a:ext>
            </a:extLst>
          </p:cNvPr>
          <p:cNvSpPr txBox="1"/>
          <p:nvPr/>
        </p:nvSpPr>
        <p:spPr>
          <a:xfrm>
            <a:off x="9427895" y="5596007"/>
            <a:ext cx="1325166" cy="461665"/>
          </a:xfrm>
          <a:prstGeom prst="rect">
            <a:avLst/>
          </a:prstGeom>
          <a:noFill/>
        </p:spPr>
        <p:txBody>
          <a:bodyPr wrap="square" rtlCol="0">
            <a:spAutoFit/>
          </a:bodyPr>
          <a:lstStyle/>
          <a:p>
            <a:r>
              <a:rPr lang="en-US" sz="2400" b="1" dirty="0"/>
              <a:t>High</a:t>
            </a:r>
          </a:p>
        </p:txBody>
      </p:sp>
      <p:cxnSp>
        <p:nvCxnSpPr>
          <p:cNvPr id="18" name="Straight Arrow Connector 17">
            <a:extLst>
              <a:ext uri="{FF2B5EF4-FFF2-40B4-BE49-F238E27FC236}">
                <a16:creationId xmlns:a16="http://schemas.microsoft.com/office/drawing/2014/main" id="{92061241-0BF1-49D6-A94E-0197863D1F04}"/>
              </a:ext>
            </a:extLst>
          </p:cNvPr>
          <p:cNvCxnSpPr>
            <a:cxnSpLocks/>
          </p:cNvCxnSpPr>
          <p:nvPr/>
        </p:nvCxnSpPr>
        <p:spPr>
          <a:xfrm>
            <a:off x="5599814" y="6404097"/>
            <a:ext cx="3884428" cy="1"/>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3079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Gamow Bag</a:t>
            </a: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0592" y="1825625"/>
            <a:ext cx="6620256" cy="440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8911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Safety Impact</a:t>
            </a:r>
          </a:p>
        </p:txBody>
      </p:sp>
      <p:sp>
        <p:nvSpPr>
          <p:cNvPr id="3" name="Content Placeholder 2"/>
          <p:cNvSpPr>
            <a:spLocks noGrp="1"/>
          </p:cNvSpPr>
          <p:nvPr>
            <p:ph idx="1"/>
          </p:nvPr>
        </p:nvSpPr>
        <p:spPr>
          <a:xfrm>
            <a:off x="6121401" y="3224847"/>
            <a:ext cx="4937126" cy="3268028"/>
          </a:xfrm>
        </p:spPr>
        <p:txBody>
          <a:bodyPr>
            <a:normAutofit/>
          </a:bodyPr>
          <a:lstStyle/>
          <a:p>
            <a:pPr>
              <a:defRPr/>
            </a:pPr>
            <a:r>
              <a:rPr lang="en-US" sz="3200" dirty="0"/>
              <a:t>Boat Pinning against Rock</a:t>
            </a:r>
            <a:br>
              <a:rPr lang="en-US" sz="3200" dirty="0"/>
            </a:br>
            <a:br>
              <a:rPr lang="en-US" sz="3200" dirty="0"/>
            </a:br>
            <a:endParaRPr lang="en-US" sz="3200" dirty="0"/>
          </a:p>
          <a:p>
            <a:pPr>
              <a:defRPr/>
            </a:pPr>
            <a:r>
              <a:rPr lang="en-US" sz="3200" dirty="0"/>
              <a:t>Foot Entrapment</a:t>
            </a:r>
            <a:br>
              <a:rPr lang="en-US" sz="3200" dirty="0"/>
            </a:br>
            <a:br>
              <a:rPr lang="en-US" sz="3200" dirty="0"/>
            </a:br>
            <a:endParaRPr lang="en-US" sz="3200" dirty="0"/>
          </a:p>
        </p:txBody>
      </p:sp>
      <p:grpSp>
        <p:nvGrpSpPr>
          <p:cNvPr id="2" name="Group 3"/>
          <p:cNvGrpSpPr>
            <a:grpSpLocks/>
          </p:cNvGrpSpPr>
          <p:nvPr/>
        </p:nvGrpSpPr>
        <p:grpSpPr bwMode="auto">
          <a:xfrm>
            <a:off x="2144714" y="3081338"/>
            <a:ext cx="2651125" cy="2468562"/>
            <a:chOff x="4736174" y="1352599"/>
            <a:chExt cx="1358800" cy="1358800"/>
          </a:xfrm>
          <a:solidFill>
            <a:srgbClr val="009900"/>
          </a:solidFill>
        </p:grpSpPr>
        <p:sp>
          <p:nvSpPr>
            <p:cNvPr id="5" name="Oval 4"/>
            <p:cNvSpPr/>
            <p:nvPr/>
          </p:nvSpPr>
          <p:spPr>
            <a:xfrm>
              <a:off x="4736174" y="1352599"/>
              <a:ext cx="1358800" cy="1358800"/>
            </a:xfrm>
            <a:prstGeom prst="ellipse">
              <a:avLst/>
            </a:prstGeom>
            <a:grp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 name="Oval 4"/>
            <p:cNvSpPr/>
            <p:nvPr/>
          </p:nvSpPr>
          <p:spPr>
            <a:xfrm>
              <a:off x="4935519" y="1551831"/>
              <a:ext cx="960110" cy="960335"/>
            </a:xfrm>
            <a:prstGeom prst="rect">
              <a:avLst/>
            </a:prstGeom>
            <a:grpFill/>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River Rescue</a:t>
              </a:r>
            </a:p>
          </p:txBody>
        </p:sp>
      </p:grpSp>
      <p:cxnSp>
        <p:nvCxnSpPr>
          <p:cNvPr id="9" name="Straight Arrow Connector 8"/>
          <p:cNvCxnSpPr>
            <a:cxnSpLocks/>
          </p:cNvCxnSpPr>
          <p:nvPr/>
        </p:nvCxnSpPr>
        <p:spPr bwMode="auto">
          <a:xfrm flipV="1">
            <a:off x="4846638" y="3443287"/>
            <a:ext cx="1314451" cy="111126"/>
          </a:xfrm>
          <a:prstGeom prst="straightConnector1">
            <a:avLst/>
          </a:prstGeom>
          <a:ln w="57150">
            <a:solidFill>
              <a:srgbClr val="92D05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a:cxnSpLocks/>
          </p:cNvCxnSpPr>
          <p:nvPr/>
        </p:nvCxnSpPr>
        <p:spPr bwMode="auto">
          <a:xfrm>
            <a:off x="4910931" y="4361180"/>
            <a:ext cx="1159670" cy="294640"/>
          </a:xfrm>
          <a:prstGeom prst="straightConnector1">
            <a:avLst/>
          </a:prstGeom>
          <a:ln w="57150">
            <a:solidFill>
              <a:srgbClr val="92D05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838200" y="1365250"/>
            <a:ext cx="10401300" cy="954107"/>
          </a:xfrm>
          <a:prstGeom prst="rect">
            <a:avLst/>
          </a:prstGeom>
          <a:noFill/>
        </p:spPr>
        <p:txBody>
          <a:bodyPr wrap="square">
            <a:spAutoFit/>
          </a:bodyPr>
          <a:lstStyle/>
          <a:p>
            <a:pPr>
              <a:defRPr/>
            </a:pPr>
            <a:r>
              <a:rPr lang="en-US" sz="2800" dirty="0"/>
              <a:t>Just as with Hazards the same Safety Factor can have a greater or lesser impact depending on the situation.</a:t>
            </a:r>
          </a:p>
        </p:txBody>
      </p:sp>
      <p:sp>
        <p:nvSpPr>
          <p:cNvPr id="8" name="Rectangle 7">
            <a:extLst>
              <a:ext uri="{FF2B5EF4-FFF2-40B4-BE49-F238E27FC236}">
                <a16:creationId xmlns:a16="http://schemas.microsoft.com/office/drawing/2014/main" id="{28F7AB5C-E88A-4B18-8563-9B8C7AAE0657}"/>
              </a:ext>
            </a:extLst>
          </p:cNvPr>
          <p:cNvSpPr/>
          <p:nvPr/>
        </p:nvSpPr>
        <p:spPr>
          <a:xfrm>
            <a:off x="4216188" y="2416345"/>
            <a:ext cx="7520200" cy="523220"/>
          </a:xfrm>
          <a:prstGeom prst="rect">
            <a:avLst/>
          </a:prstGeom>
        </p:spPr>
        <p:txBody>
          <a:bodyPr wrap="none">
            <a:spAutoFit/>
          </a:bodyPr>
          <a:lstStyle/>
          <a:p>
            <a:pPr>
              <a:defRPr/>
            </a:pPr>
            <a:r>
              <a:rPr lang="en-US" sz="2800" b="1" u="sng" dirty="0"/>
              <a:t>River Rescue Training is designed to respond to:</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Safety Impact = ‘Ball Size’</a:t>
            </a:r>
          </a:p>
        </p:txBody>
      </p:sp>
      <p:sp>
        <p:nvSpPr>
          <p:cNvPr id="3" name="Content Placeholder 2"/>
          <p:cNvSpPr>
            <a:spLocks noGrp="1"/>
          </p:cNvSpPr>
          <p:nvPr>
            <p:ph idx="1"/>
          </p:nvPr>
        </p:nvSpPr>
        <p:spPr>
          <a:xfrm>
            <a:off x="6173788" y="2245360"/>
            <a:ext cx="5484812" cy="4193540"/>
          </a:xfrm>
        </p:spPr>
        <p:txBody>
          <a:bodyPr>
            <a:normAutofit/>
          </a:bodyPr>
          <a:lstStyle/>
          <a:p>
            <a:pPr>
              <a:defRPr/>
            </a:pPr>
            <a:r>
              <a:rPr lang="en-US" sz="3200" dirty="0"/>
              <a:t>Boat Pinning</a:t>
            </a:r>
            <a:br>
              <a:rPr lang="en-US" sz="3200" dirty="0"/>
            </a:br>
            <a:r>
              <a:rPr lang="en-US" sz="2400" dirty="0"/>
              <a:t>Frequency Low * Severity  = </a:t>
            </a:r>
            <a:r>
              <a:rPr lang="en-US" sz="2400" dirty="0">
                <a:solidFill>
                  <a:srgbClr val="FF9900"/>
                </a:solidFill>
              </a:rPr>
              <a:t>Low Risk (1)</a:t>
            </a:r>
            <a:br>
              <a:rPr lang="en-US" sz="3200" dirty="0"/>
            </a:br>
            <a:endParaRPr lang="en-US" sz="3200" dirty="0"/>
          </a:p>
          <a:p>
            <a:pPr>
              <a:defRPr/>
            </a:pPr>
            <a:r>
              <a:rPr lang="en-US" sz="3200" dirty="0"/>
              <a:t>Foot Entrapment</a:t>
            </a:r>
            <a:br>
              <a:rPr lang="en-US" sz="3200" dirty="0"/>
            </a:br>
            <a:r>
              <a:rPr lang="en-US" sz="2400" dirty="0"/>
              <a:t>Frequency Low * Severity High = </a:t>
            </a:r>
            <a:r>
              <a:rPr lang="en-US" sz="2400" dirty="0">
                <a:solidFill>
                  <a:srgbClr val="FF9900"/>
                </a:solidFill>
              </a:rPr>
              <a:t>Low Risk (5)</a:t>
            </a:r>
            <a:br>
              <a:rPr lang="en-US" sz="3200" dirty="0"/>
            </a:br>
            <a:endParaRPr lang="en-US" sz="3200" dirty="0"/>
          </a:p>
        </p:txBody>
      </p:sp>
      <p:cxnSp>
        <p:nvCxnSpPr>
          <p:cNvPr id="9" name="Straight Arrow Connector 8"/>
          <p:cNvCxnSpPr/>
          <p:nvPr/>
        </p:nvCxnSpPr>
        <p:spPr bwMode="auto">
          <a:xfrm flipV="1">
            <a:off x="4846638" y="2370138"/>
            <a:ext cx="1300162" cy="463550"/>
          </a:xfrm>
          <a:prstGeom prst="straightConnector1">
            <a:avLst/>
          </a:prstGeom>
          <a:ln w="57150">
            <a:solidFill>
              <a:srgbClr val="92D05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3606800"/>
            <a:ext cx="1185863" cy="12700"/>
          </a:xfrm>
          <a:prstGeom prst="straightConnector1">
            <a:avLst/>
          </a:prstGeom>
          <a:ln w="57150">
            <a:solidFill>
              <a:srgbClr val="92D05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5891215" y="1322072"/>
            <a:ext cx="6133146" cy="646112"/>
          </a:xfrm>
          <a:prstGeom prst="rect">
            <a:avLst/>
          </a:prstGeom>
          <a:noFill/>
        </p:spPr>
        <p:txBody>
          <a:bodyPr wrap="square">
            <a:spAutoFit/>
          </a:bodyPr>
          <a:lstStyle/>
          <a:p>
            <a:pPr>
              <a:defRPr/>
            </a:pPr>
            <a:r>
              <a:rPr lang="en-US" sz="3600" b="1" u="sng" dirty="0"/>
              <a:t>Class 1 </a:t>
            </a:r>
            <a:r>
              <a:rPr lang="en-US" sz="3600" b="1" u="sng" dirty="0" err="1"/>
              <a:t>Flatwater</a:t>
            </a:r>
            <a:r>
              <a:rPr lang="en-US" sz="3600" b="1" u="sng" dirty="0"/>
              <a:t> River</a:t>
            </a:r>
          </a:p>
        </p:txBody>
      </p:sp>
      <p:sp>
        <p:nvSpPr>
          <p:cNvPr id="47111" name="TextBox 11"/>
          <p:cNvSpPr txBox="1">
            <a:spLocks noChangeArrowheads="1"/>
          </p:cNvSpPr>
          <p:nvPr/>
        </p:nvSpPr>
        <p:spPr bwMode="auto">
          <a:xfrm>
            <a:off x="1966913" y="5095875"/>
            <a:ext cx="31289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1"/>
                </a:solidFill>
              </a:rPr>
              <a:t>Safety Impact = 1</a:t>
            </a:r>
            <a:br>
              <a:rPr lang="en-US" altLang="en-US" sz="2800" dirty="0">
                <a:solidFill>
                  <a:schemeClr val="tx1"/>
                </a:solidFill>
              </a:rPr>
            </a:br>
            <a:endParaRPr lang="en-US" altLang="en-US" sz="2800" dirty="0">
              <a:solidFill>
                <a:schemeClr val="tx1"/>
              </a:solidFill>
            </a:endParaRPr>
          </a:p>
        </p:txBody>
      </p:sp>
      <p:grpSp>
        <p:nvGrpSpPr>
          <p:cNvPr id="2" name="Group 3"/>
          <p:cNvGrpSpPr>
            <a:grpSpLocks/>
          </p:cNvGrpSpPr>
          <p:nvPr/>
        </p:nvGrpSpPr>
        <p:grpSpPr bwMode="auto">
          <a:xfrm>
            <a:off x="2167863" y="2375283"/>
            <a:ext cx="2651125" cy="2468562"/>
            <a:chOff x="4736174" y="1352599"/>
            <a:chExt cx="1358800" cy="1358800"/>
          </a:xfrm>
          <a:solidFill>
            <a:srgbClr val="009900"/>
          </a:solidFill>
        </p:grpSpPr>
        <p:sp>
          <p:nvSpPr>
            <p:cNvPr id="13" name="Oval 12"/>
            <p:cNvSpPr/>
            <p:nvPr/>
          </p:nvSpPr>
          <p:spPr>
            <a:xfrm>
              <a:off x="4736174" y="1352599"/>
              <a:ext cx="1358800" cy="1358800"/>
            </a:xfrm>
            <a:prstGeom prst="ellipse">
              <a:avLst/>
            </a:prstGeom>
            <a:grp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Oval 4"/>
            <p:cNvSpPr/>
            <p:nvPr/>
          </p:nvSpPr>
          <p:spPr>
            <a:xfrm>
              <a:off x="4935519" y="1551831"/>
              <a:ext cx="960110" cy="960335"/>
            </a:xfrm>
            <a:prstGeom prst="rect">
              <a:avLst/>
            </a:prstGeom>
            <a:grpFill/>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River Rescue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a:cxnSpLocks/>
          </p:cNvCxnSpPr>
          <p:nvPr/>
        </p:nvCxnSpPr>
        <p:spPr bwMode="auto">
          <a:xfrm>
            <a:off x="4975226" y="3619500"/>
            <a:ext cx="1120774" cy="198120"/>
          </a:xfrm>
          <a:prstGeom prst="straightConnector1">
            <a:avLst/>
          </a:prstGeom>
          <a:ln w="57150">
            <a:solidFill>
              <a:srgbClr val="92D05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bwMode="auto">
          <a:xfrm flipV="1">
            <a:off x="4846638" y="2370138"/>
            <a:ext cx="1300162" cy="463550"/>
          </a:xfrm>
          <a:prstGeom prst="straightConnector1">
            <a:avLst/>
          </a:prstGeom>
          <a:ln w="57150">
            <a:solidFill>
              <a:srgbClr val="92D05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48132" name="Title 1"/>
          <p:cNvSpPr>
            <a:spLocks noGrp="1"/>
          </p:cNvSpPr>
          <p:nvPr>
            <p:ph type="title"/>
          </p:nvPr>
        </p:nvSpPr>
        <p:spPr/>
        <p:txBody>
          <a:bodyPr/>
          <a:lstStyle/>
          <a:p>
            <a:r>
              <a:rPr lang="en-US" altLang="en-US"/>
              <a:t>Safety Impact = ‘Ball Size’</a:t>
            </a:r>
          </a:p>
        </p:txBody>
      </p:sp>
      <p:sp>
        <p:nvSpPr>
          <p:cNvPr id="3" name="Content Placeholder 2"/>
          <p:cNvSpPr>
            <a:spLocks noGrp="1"/>
          </p:cNvSpPr>
          <p:nvPr>
            <p:ph idx="1"/>
          </p:nvPr>
        </p:nvSpPr>
        <p:spPr>
          <a:xfrm>
            <a:off x="6237288" y="2169160"/>
            <a:ext cx="5497512" cy="4347529"/>
          </a:xfrm>
        </p:spPr>
        <p:txBody>
          <a:bodyPr>
            <a:normAutofit/>
          </a:bodyPr>
          <a:lstStyle/>
          <a:p>
            <a:pPr>
              <a:defRPr/>
            </a:pPr>
            <a:r>
              <a:rPr lang="en-US" sz="3200" dirty="0"/>
              <a:t>Boat Pinning</a:t>
            </a:r>
            <a:br>
              <a:rPr lang="en-US" sz="3200" dirty="0"/>
            </a:br>
            <a:r>
              <a:rPr lang="en-US" sz="2400" dirty="0"/>
              <a:t>Frequency Moderate * Severity Moderate = </a:t>
            </a:r>
            <a:r>
              <a:rPr lang="en-US" sz="2400" dirty="0">
                <a:solidFill>
                  <a:srgbClr val="FF9900"/>
                </a:solidFill>
              </a:rPr>
              <a:t>Moderate Risk (5)</a:t>
            </a:r>
            <a:br>
              <a:rPr lang="en-US" sz="2400" dirty="0"/>
            </a:br>
            <a:endParaRPr lang="en-US" sz="2400" dirty="0"/>
          </a:p>
          <a:p>
            <a:pPr>
              <a:defRPr/>
            </a:pPr>
            <a:r>
              <a:rPr lang="en-US" sz="3200" dirty="0"/>
              <a:t>Foot Entrapment</a:t>
            </a:r>
            <a:br>
              <a:rPr lang="en-US" sz="3200" dirty="0"/>
            </a:br>
            <a:r>
              <a:rPr lang="en-US" sz="2400" dirty="0"/>
              <a:t>Frequency Low * Severity High = </a:t>
            </a:r>
            <a:r>
              <a:rPr lang="en-US" sz="2400" dirty="0">
                <a:solidFill>
                  <a:srgbClr val="FF9900"/>
                </a:solidFill>
              </a:rPr>
              <a:t>High Risk (20)</a:t>
            </a:r>
            <a:br>
              <a:rPr lang="en-US" sz="3200" dirty="0"/>
            </a:br>
            <a:endParaRPr lang="en-US" sz="3200" dirty="0"/>
          </a:p>
        </p:txBody>
      </p:sp>
      <p:sp>
        <p:nvSpPr>
          <p:cNvPr id="24" name="TextBox 23"/>
          <p:cNvSpPr txBox="1"/>
          <p:nvPr/>
        </p:nvSpPr>
        <p:spPr>
          <a:xfrm>
            <a:off x="5627054" y="1337470"/>
            <a:ext cx="6503987" cy="646112"/>
          </a:xfrm>
          <a:prstGeom prst="rect">
            <a:avLst/>
          </a:prstGeom>
          <a:noFill/>
        </p:spPr>
        <p:txBody>
          <a:bodyPr>
            <a:spAutoFit/>
          </a:bodyPr>
          <a:lstStyle/>
          <a:p>
            <a:pPr>
              <a:defRPr/>
            </a:pPr>
            <a:r>
              <a:rPr lang="en-US" sz="3600" b="1" u="sng" dirty="0"/>
              <a:t>Class 3 Whitewater River</a:t>
            </a:r>
          </a:p>
        </p:txBody>
      </p:sp>
      <p:sp>
        <p:nvSpPr>
          <p:cNvPr id="48136" name="TextBox 15"/>
          <p:cNvSpPr txBox="1">
            <a:spLocks noChangeArrowheads="1"/>
          </p:cNvSpPr>
          <p:nvPr/>
        </p:nvSpPr>
        <p:spPr bwMode="auto">
          <a:xfrm>
            <a:off x="1647149" y="5605381"/>
            <a:ext cx="3395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tx1"/>
                </a:solidFill>
              </a:rPr>
              <a:t>Safety Impact = 25</a:t>
            </a:r>
          </a:p>
        </p:txBody>
      </p:sp>
      <p:grpSp>
        <p:nvGrpSpPr>
          <p:cNvPr id="2" name="Group 3"/>
          <p:cNvGrpSpPr>
            <a:grpSpLocks/>
          </p:cNvGrpSpPr>
          <p:nvPr/>
        </p:nvGrpSpPr>
        <p:grpSpPr bwMode="auto">
          <a:xfrm>
            <a:off x="2019419" y="2363707"/>
            <a:ext cx="2651125" cy="2468562"/>
            <a:chOff x="4753972" y="1352599"/>
            <a:chExt cx="1358800" cy="1358800"/>
          </a:xfrm>
          <a:solidFill>
            <a:srgbClr val="009900"/>
          </a:solidFill>
        </p:grpSpPr>
        <p:sp>
          <p:nvSpPr>
            <p:cNvPr id="13" name="Oval 12"/>
            <p:cNvSpPr/>
            <p:nvPr/>
          </p:nvSpPr>
          <p:spPr>
            <a:xfrm>
              <a:off x="4753972" y="1352599"/>
              <a:ext cx="1358800" cy="1358800"/>
            </a:xfrm>
            <a:prstGeom prst="ellipse">
              <a:avLst/>
            </a:prstGeom>
            <a:grp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Oval 4"/>
            <p:cNvSpPr/>
            <p:nvPr/>
          </p:nvSpPr>
          <p:spPr>
            <a:xfrm>
              <a:off x="4935519" y="1603432"/>
              <a:ext cx="960110" cy="870331"/>
            </a:xfrm>
            <a:prstGeom prst="rect">
              <a:avLst/>
            </a:prstGeom>
            <a:grpFill/>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River Rescue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3382522"/>
              </p:ext>
            </p:extLst>
          </p:nvPr>
        </p:nvGraphicFramePr>
        <p:xfrm>
          <a:off x="1775460" y="1553528"/>
          <a:ext cx="8991600" cy="5014644"/>
        </p:xfrm>
        <a:graphic>
          <a:graphicData uri="http://schemas.openxmlformats.org/drawingml/2006/table">
            <a:tbl>
              <a:tblPr firstRow="1" bandRow="1">
                <a:tableStyleId>{5C22544A-7EE6-4342-B048-85BDC9FD1C3A}</a:tableStyleId>
              </a:tblPr>
              <a:tblGrid>
                <a:gridCol w="2472998">
                  <a:extLst>
                    <a:ext uri="{9D8B030D-6E8A-4147-A177-3AD203B41FA5}">
                      <a16:colId xmlns:a16="http://schemas.microsoft.com/office/drawing/2014/main" val="20000"/>
                    </a:ext>
                  </a:extLst>
                </a:gridCol>
                <a:gridCol w="6518602">
                  <a:extLst>
                    <a:ext uri="{9D8B030D-6E8A-4147-A177-3AD203B41FA5}">
                      <a16:colId xmlns:a16="http://schemas.microsoft.com/office/drawing/2014/main" val="20001"/>
                    </a:ext>
                  </a:extLst>
                </a:gridCol>
              </a:tblGrid>
              <a:tr h="3709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dirty="0">
                          <a:solidFill>
                            <a:schemeClr val="bg1"/>
                          </a:solidFill>
                        </a:rPr>
                        <a:t>Whitewater Class</a:t>
                      </a:r>
                      <a:endParaRPr lang="en-US" sz="2000" dirty="0">
                        <a:solidFill>
                          <a:schemeClr val="bg1"/>
                        </a:solidFill>
                      </a:endParaRP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sng" dirty="0"/>
                        <a:t>Protocols/Actions</a:t>
                      </a:r>
                      <a:endParaRPr lang="en-US" sz="2000" dirty="0"/>
                    </a:p>
                  </a:txBody>
                  <a:tcPr marT="45732" marB="45732"/>
                </a:tc>
                <a:extLst>
                  <a:ext uri="{0D108BD9-81ED-4DB2-BD59-A6C34878D82A}">
                    <a16:rowId xmlns:a16="http://schemas.microsoft.com/office/drawing/2014/main" val="10000"/>
                  </a:ext>
                </a:extLst>
              </a:tr>
              <a:tr h="808260">
                <a:tc>
                  <a:txBody>
                    <a:bodyPr/>
                    <a:lstStyle/>
                    <a:p>
                      <a:r>
                        <a:rPr lang="en-US" sz="2000" b="1" kern="0" dirty="0">
                          <a:solidFill>
                            <a:schemeClr val="accent4">
                              <a:lumMod val="50000"/>
                            </a:schemeClr>
                          </a:solidFill>
                          <a:latin typeface="+mn-lt"/>
                        </a:rPr>
                        <a:t>Class 1</a:t>
                      </a:r>
                      <a:endParaRPr lang="en-US" sz="2000" dirty="0"/>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841D9"/>
                          </a:solidFill>
                        </a:rPr>
                        <a:t>Base Level: </a:t>
                      </a:r>
                      <a:r>
                        <a:rPr lang="en-US" sz="2000" dirty="0">
                          <a:solidFill>
                            <a:srgbClr val="000000"/>
                          </a:solidFill>
                        </a:rPr>
                        <a:t>Everyone is wearing a life jacket. Leaders have basic equipment, river knowledge, check river conditions</a:t>
                      </a:r>
                    </a:p>
                  </a:txBody>
                  <a:tcPr marT="45732" marB="45732"/>
                </a:tc>
                <a:extLst>
                  <a:ext uri="{0D108BD9-81ED-4DB2-BD59-A6C34878D82A}">
                    <a16:rowId xmlns:a16="http://schemas.microsoft.com/office/drawing/2014/main" val="10001"/>
                  </a:ext>
                </a:extLst>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chemeClr val="accent4">
                              <a:lumMod val="50000"/>
                            </a:schemeClr>
                          </a:solidFill>
                          <a:latin typeface="+mn-lt"/>
                        </a:rPr>
                        <a:t>Class 2 </a:t>
                      </a:r>
                      <a:endParaRPr lang="en-US" sz="2000" kern="0" dirty="0">
                        <a:solidFill>
                          <a:schemeClr val="accent4">
                            <a:lumMod val="50000"/>
                          </a:schemeClr>
                        </a:solidFill>
                        <a:latin typeface="+mn-lt"/>
                      </a:endParaRP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841D9"/>
                          </a:solidFill>
                        </a:rPr>
                        <a:t>+</a:t>
                      </a:r>
                      <a:r>
                        <a:rPr lang="en-US" sz="2000" dirty="0">
                          <a:solidFill>
                            <a:schemeClr val="accent4">
                              <a:lumMod val="50000"/>
                            </a:schemeClr>
                          </a:solidFill>
                        </a:rPr>
                        <a:t> Lead &amp; sweep boats or buddy system, Basic river rescue equipment</a:t>
                      </a:r>
                    </a:p>
                    <a:p>
                      <a:endParaRPr lang="en-US" sz="2000" dirty="0"/>
                    </a:p>
                  </a:txBody>
                  <a:tcPr marT="45732" marB="45732"/>
                </a:tc>
                <a:extLst>
                  <a:ext uri="{0D108BD9-81ED-4DB2-BD59-A6C34878D82A}">
                    <a16:rowId xmlns:a16="http://schemas.microsoft.com/office/drawing/2014/main" val="10002"/>
                  </a:ext>
                </a:extLst>
              </a:tr>
              <a:tr h="640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chemeClr val="accent4">
                              <a:lumMod val="50000"/>
                            </a:schemeClr>
                          </a:solidFill>
                          <a:latin typeface="+mn-lt"/>
                        </a:rPr>
                        <a:t>Class 3 </a:t>
                      </a:r>
                      <a:endParaRPr lang="en-US" sz="2000" kern="0" dirty="0">
                        <a:solidFill>
                          <a:schemeClr val="accent4">
                            <a:lumMod val="50000"/>
                          </a:schemeClr>
                        </a:solidFill>
                        <a:latin typeface="+mn-lt"/>
                      </a:endParaRP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841D9"/>
                          </a:solidFill>
                        </a:rPr>
                        <a:t>+</a:t>
                      </a:r>
                      <a:r>
                        <a:rPr lang="en-US" sz="2000" dirty="0">
                          <a:solidFill>
                            <a:schemeClr val="accent4">
                              <a:lumMod val="50000"/>
                            </a:schemeClr>
                          </a:solidFill>
                        </a:rPr>
                        <a:t> Scouting from boats, River rescue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accent4">
                            <a:lumMod val="50000"/>
                          </a:schemeClr>
                        </a:solidFill>
                      </a:endParaRPr>
                    </a:p>
                  </a:txBody>
                  <a:tcPr marT="45732" marB="45732"/>
                </a:tc>
                <a:extLst>
                  <a:ext uri="{0D108BD9-81ED-4DB2-BD59-A6C34878D82A}">
                    <a16:rowId xmlns:a16="http://schemas.microsoft.com/office/drawing/2014/main" val="10003"/>
                  </a:ext>
                </a:extLst>
              </a:tr>
              <a:tr h="640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chemeClr val="accent4">
                              <a:lumMod val="50000"/>
                            </a:schemeClr>
                          </a:solidFill>
                          <a:latin typeface="+mn-lt"/>
                        </a:rPr>
                        <a:t>Class 4 </a:t>
                      </a:r>
                      <a:endParaRPr lang="en-US" sz="2000" kern="0" dirty="0">
                        <a:solidFill>
                          <a:schemeClr val="accent4">
                            <a:lumMod val="50000"/>
                          </a:schemeClr>
                        </a:solidFill>
                        <a:latin typeface="+mn-lt"/>
                      </a:endParaRP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841D9"/>
                          </a:solidFill>
                        </a:rPr>
                        <a:t>+</a:t>
                      </a:r>
                      <a:r>
                        <a:rPr lang="en-US" sz="2000" dirty="0">
                          <a:solidFill>
                            <a:schemeClr val="accent4">
                              <a:lumMod val="50000"/>
                            </a:schemeClr>
                          </a:solidFill>
                        </a:rPr>
                        <a:t> Scouting from shore, Safety boats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accent4">
                            <a:lumMod val="50000"/>
                          </a:schemeClr>
                        </a:solidFill>
                      </a:endParaRPr>
                    </a:p>
                  </a:txBody>
                  <a:tcPr marT="45732" marB="45732"/>
                </a:tc>
                <a:extLst>
                  <a:ext uri="{0D108BD9-81ED-4DB2-BD59-A6C34878D82A}">
                    <a16:rowId xmlns:a16="http://schemas.microsoft.com/office/drawing/2014/main" val="10004"/>
                  </a:ext>
                </a:extLst>
              </a:tr>
              <a:tr h="640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chemeClr val="accent4">
                              <a:lumMod val="50000"/>
                            </a:schemeClr>
                          </a:solidFill>
                          <a:latin typeface="+mn-lt"/>
                        </a:rPr>
                        <a:t>Class 5 </a:t>
                      </a:r>
                      <a:endParaRPr lang="en-US" sz="2000" kern="0" dirty="0">
                        <a:solidFill>
                          <a:schemeClr val="accent4">
                            <a:lumMod val="50000"/>
                          </a:schemeClr>
                        </a:solidFill>
                        <a:latin typeface="+mn-lt"/>
                      </a:endParaRP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841D9"/>
                          </a:solidFill>
                        </a:rPr>
                        <a:t>+</a:t>
                      </a:r>
                      <a:r>
                        <a:rPr lang="en-US" sz="2000" dirty="0">
                          <a:solidFill>
                            <a:schemeClr val="accent4">
                              <a:lumMod val="50000"/>
                            </a:schemeClr>
                          </a:solidFill>
                        </a:rPr>
                        <a:t> Screening of paddlers, Safety Lines set up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accent4">
                            <a:lumMod val="50000"/>
                          </a:schemeClr>
                        </a:solidFill>
                      </a:endParaRPr>
                    </a:p>
                  </a:txBody>
                  <a:tcPr marT="45732" marB="45732"/>
                </a:tc>
                <a:extLst>
                  <a:ext uri="{0D108BD9-81ED-4DB2-BD59-A6C34878D82A}">
                    <a16:rowId xmlns:a16="http://schemas.microsoft.com/office/drawing/2014/main" val="10005"/>
                  </a:ext>
                </a:extLst>
              </a:tr>
              <a:tr h="6402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chemeClr val="accent4">
                              <a:lumMod val="50000"/>
                            </a:schemeClr>
                          </a:solidFill>
                          <a:latin typeface="+mn-lt"/>
                        </a:rPr>
                        <a:t>Class 6 </a:t>
                      </a:r>
                      <a:endParaRPr lang="en-US" sz="2000" kern="0" dirty="0">
                        <a:solidFill>
                          <a:schemeClr val="accent4">
                            <a:lumMod val="50000"/>
                          </a:schemeClr>
                        </a:solidFill>
                        <a:latin typeface="+mn-lt"/>
                      </a:endParaRPr>
                    </a:p>
                  </a:txBody>
                  <a:tcPr marT="45732" marB="4573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4841D9"/>
                          </a:solidFill>
                        </a:rPr>
                        <a:t>+</a:t>
                      </a:r>
                      <a:r>
                        <a:rPr lang="en-US" sz="2000" dirty="0">
                          <a:solidFill>
                            <a:schemeClr val="accent4">
                              <a:lumMod val="50000"/>
                            </a:schemeClr>
                          </a:solidFill>
                        </a:rPr>
                        <a:t> Decision-making plan for running rapid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solidFill>
                          <a:schemeClr val="accent4">
                            <a:lumMod val="50000"/>
                          </a:schemeClr>
                        </a:solidFill>
                      </a:endParaRPr>
                    </a:p>
                  </a:txBody>
                  <a:tcPr marT="45732" marB="45732"/>
                </a:tc>
                <a:extLst>
                  <a:ext uri="{0D108BD9-81ED-4DB2-BD59-A6C34878D82A}">
                    <a16:rowId xmlns:a16="http://schemas.microsoft.com/office/drawing/2014/main" val="10006"/>
                  </a:ext>
                </a:extLst>
              </a:tr>
            </a:tbl>
          </a:graphicData>
        </a:graphic>
      </p:graphicFrame>
      <p:sp>
        <p:nvSpPr>
          <p:cNvPr id="3" name="Title 2">
            <a:extLst>
              <a:ext uri="{FF2B5EF4-FFF2-40B4-BE49-F238E27FC236}">
                <a16:creationId xmlns:a16="http://schemas.microsoft.com/office/drawing/2014/main" id="{BA4CA930-1EAA-451D-9969-0A7B136BD7F4}"/>
              </a:ext>
            </a:extLst>
          </p:cNvPr>
          <p:cNvSpPr>
            <a:spLocks noGrp="1"/>
          </p:cNvSpPr>
          <p:nvPr>
            <p:ph type="title"/>
          </p:nvPr>
        </p:nvSpPr>
        <p:spPr/>
        <p:txBody>
          <a:bodyPr/>
          <a:lstStyle/>
          <a:p>
            <a:r>
              <a:rPr lang="en-US" dirty="0"/>
              <a:t>Changing Protocols to Manage Risk</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Environmental Hazards</a:t>
            </a:r>
          </a:p>
        </p:txBody>
      </p:sp>
      <p:sp>
        <p:nvSpPr>
          <p:cNvPr id="87043" name="Rectangle 3"/>
          <p:cNvSpPr>
            <a:spLocks noGrp="1" noChangeArrowheads="1"/>
          </p:cNvSpPr>
          <p:nvPr>
            <p:ph type="body" idx="1"/>
          </p:nvPr>
        </p:nvSpPr>
        <p:spPr/>
        <p:txBody>
          <a:bodyPr/>
          <a:lstStyle/>
          <a:p>
            <a:pPr>
              <a:buFont typeface="Wingdings" pitchFamily="2" charset="2"/>
              <a:buChar char=""/>
              <a:defRPr/>
            </a:pPr>
            <a:r>
              <a:rPr lang="en-US" b="1">
                <a:cs typeface="Times New Roman" pitchFamily="18" charset="0"/>
              </a:rPr>
              <a:t>Environment</a:t>
            </a:r>
            <a:endParaRPr lang="en-US">
              <a:solidFill>
                <a:srgbClr val="000000"/>
              </a:solidFill>
              <a:cs typeface="Times New Roman" pitchFamily="18" charset="0"/>
            </a:endParaRPr>
          </a:p>
          <a:p>
            <a:pPr lvl="1">
              <a:defRPr/>
            </a:pPr>
            <a:r>
              <a:rPr lang="en-US">
                <a:cs typeface="Times New Roman" pitchFamily="18" charset="0"/>
              </a:rPr>
              <a:t>Rocky trail</a:t>
            </a:r>
            <a:endParaRPr lang="en-US">
              <a:solidFill>
                <a:srgbClr val="000000"/>
              </a:solidFill>
              <a:cs typeface="Times New Roman" pitchFamily="18" charset="0"/>
            </a:endParaRPr>
          </a:p>
          <a:p>
            <a:pPr lvl="1">
              <a:defRPr/>
            </a:pPr>
            <a:r>
              <a:rPr lang="en-US">
                <a:cs typeface="Times New Roman" pitchFamily="18" charset="0"/>
              </a:rPr>
              <a:t>Exposed ledges</a:t>
            </a:r>
            <a:endParaRPr lang="en-US">
              <a:solidFill>
                <a:srgbClr val="000000"/>
              </a:solidFill>
              <a:cs typeface="Times New Roman" pitchFamily="18" charset="0"/>
            </a:endParaRPr>
          </a:p>
          <a:p>
            <a:pPr lvl="1">
              <a:defRPr/>
            </a:pPr>
            <a:r>
              <a:rPr lang="en-US">
                <a:cs typeface="Times New Roman" pitchFamily="18" charset="0"/>
              </a:rPr>
              <a:t>Cold temperatures</a:t>
            </a:r>
            <a:endParaRPr lang="en-US">
              <a:solidFill>
                <a:srgbClr val="000000"/>
              </a:solidFill>
              <a:cs typeface="Times New Roman" pitchFamily="18" charset="0"/>
            </a:endParaRPr>
          </a:p>
          <a:p>
            <a:pPr lvl="1">
              <a:defRPr/>
            </a:pPr>
            <a:r>
              <a:rPr lang="en-US">
                <a:cs typeface="Times New Roman" pitchFamily="18" charset="0"/>
              </a:rPr>
              <a:t>Rain</a:t>
            </a:r>
            <a:endParaRPr lang="en-US">
              <a:solidFill>
                <a:srgbClr val="000000"/>
              </a:solidFill>
              <a:cs typeface="Times New Roman" pitchFamily="18" charset="0"/>
            </a:endParaRPr>
          </a:p>
          <a:p>
            <a:pPr lvl="1">
              <a:defRPr/>
            </a:pPr>
            <a:r>
              <a:rPr lang="en-US">
                <a:cs typeface="Times New Roman" pitchFamily="18" charset="0"/>
              </a:rPr>
              <a:t>Darkness</a:t>
            </a:r>
            <a:endParaRPr lang="en-US">
              <a:solidFill>
                <a:srgbClr val="000000"/>
              </a:solidFill>
              <a:cs typeface="Times New Roman" pitchFamily="18" charset="0"/>
            </a:endParaRPr>
          </a:p>
          <a:p>
            <a:pPr lvl="1">
              <a:defRPr/>
            </a:pPr>
            <a:r>
              <a:rPr lang="en-US">
                <a:cs typeface="Times New Roman" pitchFamily="18" charset="0"/>
              </a:rPr>
              <a:t>Overexposure to sun</a:t>
            </a:r>
            <a:endParaRPr lang="en-US">
              <a:solidFill>
                <a:srgbClr val="000000"/>
              </a:solidFill>
              <a:cs typeface="Times New Roman" pitchFamily="18" charset="0"/>
            </a:endParaRPr>
          </a:p>
          <a:p>
            <a:pPr lvl="1">
              <a:defRPr/>
            </a:pPr>
            <a:r>
              <a:rPr lang="en-US">
                <a:cs typeface="Times New Roman" pitchFamily="18" charset="0"/>
              </a:rPr>
              <a:t>Poison ivy</a:t>
            </a:r>
            <a:endParaRPr lang="en-US">
              <a:solidFill>
                <a:srgbClr val="000000"/>
              </a:solidFill>
              <a:cs typeface="Times New Roman" pitchFamily="18" charset="0"/>
            </a:endParaRPr>
          </a:p>
          <a:p>
            <a:pPr lvl="1">
              <a:defRPr/>
            </a:pPr>
            <a:r>
              <a:rPr lang="en-US">
                <a:cs typeface="Times New Roman" pitchFamily="18" charset="0"/>
              </a:rPr>
              <a:t>Bees</a:t>
            </a:r>
            <a:endParaRPr lang="en-US">
              <a:solidFill>
                <a:srgbClr val="000000"/>
              </a:solidFill>
              <a:cs typeface="Times New Roman" pitchFamily="18" charset="0"/>
            </a:endParaRPr>
          </a:p>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0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0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70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0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04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0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F3A8-D475-4C25-9366-6980F546AF43}"/>
              </a:ext>
            </a:extLst>
          </p:cNvPr>
          <p:cNvSpPr>
            <a:spLocks noGrp="1"/>
          </p:cNvSpPr>
          <p:nvPr>
            <p:ph type="title"/>
          </p:nvPr>
        </p:nvSpPr>
        <p:spPr/>
        <p:txBody>
          <a:bodyPr/>
          <a:lstStyle/>
          <a:p>
            <a:r>
              <a:rPr lang="en-US" dirty="0"/>
              <a:t>Risk Management is not just…</a:t>
            </a:r>
          </a:p>
        </p:txBody>
      </p:sp>
      <p:pic>
        <p:nvPicPr>
          <p:cNvPr id="1026" name="Picture 2" descr="https://upload.wikimedia.org/wikipedia/commons/2/2f/Wet_floor_sign_CANEX.jpg">
            <a:extLst>
              <a:ext uri="{FF2B5EF4-FFF2-40B4-BE49-F238E27FC236}">
                <a16:creationId xmlns:a16="http://schemas.microsoft.com/office/drawing/2014/main" id="{62A071FA-E3F9-4A08-86AC-4BA02F009E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4248" y="1661845"/>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30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Environmental Hazards</a:t>
            </a:r>
          </a:p>
        </p:txBody>
      </p:sp>
      <p:sp>
        <p:nvSpPr>
          <p:cNvPr id="88067" name="Rectangle 3"/>
          <p:cNvSpPr>
            <a:spLocks noGrp="1" noChangeArrowheads="1"/>
          </p:cNvSpPr>
          <p:nvPr>
            <p:ph type="body" idx="1"/>
          </p:nvPr>
        </p:nvSpPr>
        <p:spPr/>
        <p:txBody>
          <a:bodyPr/>
          <a:lstStyle/>
          <a:p>
            <a:pPr>
              <a:buFont typeface="Wingdings" pitchFamily="2" charset="2"/>
              <a:buChar char=""/>
              <a:defRPr/>
            </a:pPr>
            <a:r>
              <a:rPr lang="en-US" b="1" dirty="0">
                <a:cs typeface="Times New Roman" pitchFamily="18" charset="0"/>
              </a:rPr>
              <a:t>Crossing &amp; Hiking Along Roads</a:t>
            </a:r>
          </a:p>
          <a:p>
            <a:pPr lvl="1">
              <a:defRPr/>
            </a:pPr>
            <a:r>
              <a:rPr lang="en-US" dirty="0">
                <a:cs typeface="Times New Roman" pitchFamily="18" charset="0"/>
              </a:rPr>
              <a:t>Fast Traffic</a:t>
            </a:r>
          </a:p>
          <a:p>
            <a:pPr lvl="1">
              <a:defRPr/>
            </a:pPr>
            <a:r>
              <a:rPr lang="en-US" dirty="0">
                <a:cs typeface="Times New Roman" pitchFamily="18" charset="0"/>
              </a:rPr>
              <a:t>Poor Visibility</a:t>
            </a:r>
          </a:p>
          <a:p>
            <a:pPr lvl="1">
              <a:defRPr/>
            </a:pPr>
            <a:r>
              <a:rPr lang="en-US" dirty="0">
                <a:cs typeface="Times New Roman" pitchFamily="18" charset="0"/>
              </a:rPr>
              <a:t>No Shoulder</a:t>
            </a:r>
          </a:p>
          <a:p>
            <a:pPr>
              <a:buFont typeface="Wingdings" pitchFamily="2" charset="2"/>
              <a:buChar char=""/>
              <a:defRPr/>
            </a:pPr>
            <a:r>
              <a:rPr lang="en-US" b="1" dirty="0">
                <a:cs typeface="Times New Roman" pitchFamily="18" charset="0"/>
              </a:rPr>
              <a:t>Driving</a:t>
            </a:r>
          </a:p>
          <a:p>
            <a:pPr lvl="1">
              <a:defRPr/>
            </a:pPr>
            <a:r>
              <a:rPr lang="en-US" dirty="0">
                <a:cs typeface="Times New Roman" pitchFamily="18" charset="0"/>
              </a:rPr>
              <a:t>Bad road conditions</a:t>
            </a:r>
            <a:endParaRPr lang="en-US" dirty="0">
              <a:solidFill>
                <a:srgbClr val="000000"/>
              </a:solidFill>
              <a:cs typeface="Times New Roman" pitchFamily="18" charset="0"/>
            </a:endParaRPr>
          </a:p>
          <a:p>
            <a:pPr lvl="1">
              <a:defRPr/>
            </a:pPr>
            <a:r>
              <a:rPr lang="en-US" dirty="0">
                <a:cs typeface="Times New Roman" pitchFamily="18" charset="0"/>
              </a:rPr>
              <a:t>Darkness</a:t>
            </a:r>
            <a:endParaRPr lang="en-US" dirty="0">
              <a:solidFill>
                <a:srgbClr val="000000"/>
              </a:solidFill>
              <a:cs typeface="Times New Roman" pitchFamily="18" charset="0"/>
            </a:endParaRPr>
          </a:p>
          <a:p>
            <a:pPr lvl="1">
              <a:defRPr/>
            </a:pPr>
            <a:r>
              <a:rPr lang="en-US" dirty="0">
                <a:cs typeface="Times New Roman" pitchFamily="18" charset="0"/>
              </a:rPr>
              <a:t>Unfamiliar road</a:t>
            </a:r>
            <a:endParaRPr lang="en-US" dirty="0">
              <a:solidFill>
                <a:srgbClr val="000000"/>
              </a:solidFill>
              <a:cs typeface="Times New Roman" pitchFamily="18" charset="0"/>
            </a:endParaRPr>
          </a:p>
          <a:p>
            <a:pPr lvl="1">
              <a:defRPr/>
            </a:pPr>
            <a:r>
              <a:rPr lang="en-US" dirty="0">
                <a:cs typeface="Times New Roman" pitchFamily="18" charset="0"/>
              </a:rPr>
              <a:t>Difficult road (CLASS 1 - 6)</a:t>
            </a:r>
            <a:endParaRPr lang="en-US" dirty="0">
              <a:solidFill>
                <a:srgbClr val="000000"/>
              </a:solidFill>
              <a:cs typeface="Times New Roman" pitchFamily="18" charset="0"/>
            </a:endParaRPr>
          </a:p>
          <a:p>
            <a:pPr>
              <a:buFontTx/>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Equipment Hazards</a:t>
            </a:r>
          </a:p>
        </p:txBody>
      </p:sp>
      <p:sp>
        <p:nvSpPr>
          <p:cNvPr id="89091" name="Rectangle 3"/>
          <p:cNvSpPr>
            <a:spLocks noGrp="1" noChangeArrowheads="1"/>
          </p:cNvSpPr>
          <p:nvPr>
            <p:ph type="body" idx="1"/>
          </p:nvPr>
        </p:nvSpPr>
        <p:spPr/>
        <p:txBody>
          <a:bodyPr/>
          <a:lstStyle/>
          <a:p>
            <a:pPr>
              <a:defRPr/>
            </a:pPr>
            <a:r>
              <a:rPr lang="en-US" dirty="0">
                <a:cs typeface="Times New Roman" pitchFamily="18" charset="0"/>
              </a:rPr>
              <a:t>Broken stove</a:t>
            </a:r>
            <a:endParaRPr lang="en-US" dirty="0">
              <a:solidFill>
                <a:srgbClr val="000000"/>
              </a:solidFill>
              <a:cs typeface="Times New Roman" pitchFamily="18" charset="0"/>
            </a:endParaRPr>
          </a:p>
          <a:p>
            <a:pPr>
              <a:defRPr/>
            </a:pPr>
            <a:r>
              <a:rPr lang="en-US" dirty="0">
                <a:cs typeface="Times New Roman" pitchFamily="18" charset="0"/>
              </a:rPr>
              <a:t>Boots not broken in</a:t>
            </a:r>
            <a:endParaRPr lang="en-US" dirty="0">
              <a:solidFill>
                <a:srgbClr val="000000"/>
              </a:solidFill>
              <a:cs typeface="Times New Roman" pitchFamily="18" charset="0"/>
            </a:endParaRPr>
          </a:p>
          <a:p>
            <a:pPr>
              <a:defRPr/>
            </a:pPr>
            <a:r>
              <a:rPr lang="en-US" dirty="0">
                <a:cs typeface="Times New Roman" pitchFamily="18" charset="0"/>
              </a:rPr>
              <a:t>Improper clothing</a:t>
            </a:r>
            <a:endParaRPr lang="en-US" dirty="0">
              <a:solidFill>
                <a:srgbClr val="000000"/>
              </a:solidFill>
              <a:cs typeface="Times New Roman" pitchFamily="18" charset="0"/>
            </a:endParaRPr>
          </a:p>
          <a:p>
            <a:pPr>
              <a:defRPr/>
            </a:pPr>
            <a:r>
              <a:rPr lang="en-US" dirty="0">
                <a:cs typeface="Times New Roman" pitchFamily="18" charset="0"/>
              </a:rPr>
              <a:t>Inoperative equipment</a:t>
            </a:r>
          </a:p>
          <a:p>
            <a:pPr>
              <a:defRPr/>
            </a:pPr>
            <a:r>
              <a:rPr lang="en-US" dirty="0">
                <a:cs typeface="Times New Roman" pitchFamily="18" charset="0"/>
              </a:rPr>
              <a:t>Improper food</a:t>
            </a:r>
            <a:endParaRPr lang="en-US" dirty="0">
              <a:solidFill>
                <a:srgbClr val="000000"/>
              </a:solidFill>
              <a:cs typeface="Times New Roman" pitchFamily="18" charset="0"/>
            </a:endParaRP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0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People Hazards</a:t>
            </a:r>
          </a:p>
        </p:txBody>
      </p:sp>
      <p:sp>
        <p:nvSpPr>
          <p:cNvPr id="90115" name="Rectangle 3"/>
          <p:cNvSpPr>
            <a:spLocks noGrp="1" noChangeArrowheads="1"/>
          </p:cNvSpPr>
          <p:nvPr>
            <p:ph type="body" idx="1"/>
          </p:nvPr>
        </p:nvSpPr>
        <p:spPr/>
        <p:txBody>
          <a:bodyPr>
            <a:normAutofit/>
          </a:bodyPr>
          <a:lstStyle/>
          <a:p>
            <a:pPr>
              <a:buFont typeface="Wingdings" pitchFamily="2" charset="2"/>
              <a:buChar char=""/>
              <a:defRPr/>
            </a:pPr>
            <a:r>
              <a:rPr lang="en-US" sz="3600" b="1" dirty="0"/>
              <a:t>Everyone</a:t>
            </a:r>
          </a:p>
          <a:p>
            <a:pPr lvl="1">
              <a:defRPr/>
            </a:pPr>
            <a:r>
              <a:rPr lang="en-US" sz="3200" dirty="0"/>
              <a:t>Medical Conditions</a:t>
            </a:r>
          </a:p>
          <a:p>
            <a:pPr lvl="1">
              <a:defRPr/>
            </a:pPr>
            <a:r>
              <a:rPr lang="en-US" sz="3200" dirty="0"/>
              <a:t>Physical Condition</a:t>
            </a:r>
          </a:p>
          <a:p>
            <a:pPr lvl="1">
              <a:defRPr/>
            </a:pPr>
            <a:r>
              <a:rPr lang="en-US" sz="3200" dirty="0"/>
              <a:t>Fatigue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People Hazards</a:t>
            </a:r>
          </a:p>
        </p:txBody>
      </p:sp>
      <p:sp>
        <p:nvSpPr>
          <p:cNvPr id="91139" name="Rectangle 3"/>
          <p:cNvSpPr>
            <a:spLocks noGrp="1" noChangeArrowheads="1"/>
          </p:cNvSpPr>
          <p:nvPr>
            <p:ph type="body" idx="1"/>
          </p:nvPr>
        </p:nvSpPr>
        <p:spPr/>
        <p:txBody>
          <a:bodyPr>
            <a:normAutofit/>
          </a:bodyPr>
          <a:lstStyle/>
          <a:p>
            <a:pPr>
              <a:buFont typeface="Wingdings" pitchFamily="2" charset="2"/>
              <a:buChar char=""/>
              <a:defRPr/>
            </a:pPr>
            <a:r>
              <a:rPr lang="en-US" sz="3200" b="1" dirty="0">
                <a:cs typeface="Times New Roman" pitchFamily="18" charset="0"/>
              </a:rPr>
              <a:t>Participants</a:t>
            </a:r>
            <a:endParaRPr lang="en-US" sz="3200" dirty="0">
              <a:solidFill>
                <a:srgbClr val="000000"/>
              </a:solidFill>
              <a:cs typeface="Times New Roman" pitchFamily="18" charset="0"/>
            </a:endParaRPr>
          </a:p>
          <a:p>
            <a:pPr lvl="1">
              <a:defRPr/>
            </a:pPr>
            <a:r>
              <a:rPr lang="en-US" sz="2800" dirty="0">
                <a:cs typeface="Times New Roman" pitchFamily="18" charset="0"/>
              </a:rPr>
              <a:t>No awareness of hazards</a:t>
            </a:r>
            <a:endParaRPr lang="en-US" sz="2800" dirty="0">
              <a:solidFill>
                <a:srgbClr val="000000"/>
              </a:solidFill>
              <a:cs typeface="Times New Roman" pitchFamily="18" charset="0"/>
            </a:endParaRPr>
          </a:p>
          <a:p>
            <a:pPr lvl="1">
              <a:defRPr/>
            </a:pPr>
            <a:r>
              <a:rPr lang="en-US" sz="2800" dirty="0">
                <a:cs typeface="Times New Roman" pitchFamily="18" charset="0"/>
              </a:rPr>
              <a:t>No skills to avoid hazards</a:t>
            </a:r>
            <a:endParaRPr lang="en-US" sz="2800" dirty="0">
              <a:solidFill>
                <a:srgbClr val="000000"/>
              </a:solidFill>
              <a:cs typeface="Times New Roman" pitchFamily="18" charset="0"/>
            </a:endParaRPr>
          </a:p>
          <a:p>
            <a:pPr lvl="1">
              <a:defRPr/>
            </a:pPr>
            <a:r>
              <a:rPr lang="en-US" sz="2800" dirty="0">
                <a:cs typeface="Times New Roman" pitchFamily="18" charset="0"/>
              </a:rPr>
              <a:t>Won’t follow instructions</a:t>
            </a:r>
            <a:endParaRPr lang="en-US" sz="2800" dirty="0">
              <a:solidFill>
                <a:srgbClr val="000000"/>
              </a:solidFill>
              <a:cs typeface="Times New Roman" pitchFamily="18" charset="0"/>
            </a:endParaRPr>
          </a:p>
          <a:p>
            <a:pPr lvl="1">
              <a:defRPr/>
            </a:pPr>
            <a:r>
              <a:rPr lang="en-US" sz="2800" dirty="0">
                <a:cs typeface="Times New Roman" pitchFamily="18" charset="0"/>
              </a:rPr>
              <a:t>Irresponsible/careless attitude towards self, others, equipment</a:t>
            </a:r>
            <a:endParaRPr lang="en-US" sz="2800" dirty="0">
              <a:solidFill>
                <a:srgbClr val="000000"/>
              </a:solidFill>
              <a:cs typeface="Times New Roman" pitchFamily="18" charset="0"/>
            </a:endParaRPr>
          </a:p>
          <a:p>
            <a:pPr lvl="1">
              <a:defRPr/>
            </a:pPr>
            <a:r>
              <a:rPr lang="en-US" sz="2800" dirty="0">
                <a:cs typeface="Times New Roman" pitchFamily="18" charset="0"/>
              </a:rPr>
              <a:t>Poor physical strength, stamina</a:t>
            </a:r>
            <a:endParaRPr lang="en-US" sz="2800" dirty="0">
              <a:solidFill>
                <a:srgbClr val="000000"/>
              </a:solidFill>
              <a:cs typeface="Times New Roman" pitchFamily="18" charset="0"/>
            </a:endParaRPr>
          </a:p>
          <a:p>
            <a:pPr lvl="1">
              <a:defRPr/>
            </a:pPr>
            <a:r>
              <a:rPr lang="en-US" sz="2800" dirty="0">
                <a:cs typeface="Times New Roman" pitchFamily="18" charset="0"/>
              </a:rPr>
              <a:t>Need to "prove" self, macho attitude</a:t>
            </a:r>
            <a:endParaRPr lang="en-US" sz="2800" dirty="0">
              <a:solidFill>
                <a:srgbClr val="000000"/>
              </a:solidFill>
              <a:cs typeface="Times New Roman" pitchFamily="18" charset="0"/>
            </a:endParaRPr>
          </a:p>
          <a:p>
            <a:pPr lvl="1">
              <a:defRPr/>
            </a:pPr>
            <a:r>
              <a:rPr lang="en-US" sz="2800" dirty="0">
                <a:cs typeface="Times New Roman" pitchFamily="18" charset="0"/>
              </a:rPr>
              <a:t>Fear/anxiety</a:t>
            </a:r>
            <a:endParaRPr lang="en-US" sz="2800" dirty="0">
              <a:solidFill>
                <a:srgbClr val="000000"/>
              </a:solidFill>
              <a:cs typeface="Times New Roman" pitchFamily="18" charset="0"/>
            </a:endParaRPr>
          </a:p>
          <a:p>
            <a:pPr>
              <a:defRP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People Hazards</a:t>
            </a:r>
          </a:p>
        </p:txBody>
      </p:sp>
      <p:sp>
        <p:nvSpPr>
          <p:cNvPr id="92163" name="Rectangle 3"/>
          <p:cNvSpPr>
            <a:spLocks noGrp="1" noChangeArrowheads="1"/>
          </p:cNvSpPr>
          <p:nvPr>
            <p:ph type="body" idx="1"/>
          </p:nvPr>
        </p:nvSpPr>
        <p:spPr/>
        <p:txBody>
          <a:bodyPr>
            <a:normAutofit/>
          </a:bodyPr>
          <a:lstStyle/>
          <a:p>
            <a:pPr>
              <a:buFont typeface="Wingdings" pitchFamily="2" charset="2"/>
              <a:buChar char=""/>
              <a:defRPr/>
            </a:pPr>
            <a:r>
              <a:rPr lang="en-US" sz="3200" b="1" dirty="0">
                <a:cs typeface="Times New Roman" pitchFamily="18" charset="0"/>
              </a:rPr>
              <a:t>Leaders</a:t>
            </a:r>
            <a:endParaRPr lang="en-US" sz="3200" dirty="0">
              <a:solidFill>
                <a:srgbClr val="000000"/>
              </a:solidFill>
              <a:cs typeface="Times New Roman" pitchFamily="18" charset="0"/>
            </a:endParaRPr>
          </a:p>
          <a:p>
            <a:pPr lvl="1">
              <a:defRPr/>
            </a:pPr>
            <a:r>
              <a:rPr lang="en-US" sz="2800" dirty="0">
                <a:cs typeface="Times New Roman" pitchFamily="18" charset="0"/>
              </a:rPr>
              <a:t>Lack of knowledge of environmental hazards</a:t>
            </a:r>
            <a:endParaRPr lang="en-US" sz="2800" dirty="0">
              <a:solidFill>
                <a:srgbClr val="000000"/>
              </a:solidFill>
              <a:cs typeface="Times New Roman" pitchFamily="18" charset="0"/>
            </a:endParaRPr>
          </a:p>
          <a:p>
            <a:pPr lvl="1">
              <a:defRPr/>
            </a:pPr>
            <a:r>
              <a:rPr lang="en-US" sz="2800" dirty="0">
                <a:cs typeface="Times New Roman" pitchFamily="18" charset="0"/>
              </a:rPr>
              <a:t>Inadequate skills to extricate group and self from hazards</a:t>
            </a:r>
            <a:endParaRPr lang="en-US" sz="2800" dirty="0">
              <a:solidFill>
                <a:srgbClr val="000000"/>
              </a:solidFill>
              <a:cs typeface="Times New Roman" pitchFamily="18" charset="0"/>
            </a:endParaRPr>
          </a:p>
          <a:p>
            <a:pPr lvl="1">
              <a:defRPr/>
            </a:pPr>
            <a:r>
              <a:rPr lang="en-US" sz="2800" dirty="0">
                <a:cs typeface="Times New Roman" pitchFamily="18" charset="0"/>
              </a:rPr>
              <a:t>Poor safety judgment</a:t>
            </a:r>
            <a:endParaRPr lang="en-US" sz="2800" dirty="0">
              <a:solidFill>
                <a:srgbClr val="000000"/>
              </a:solidFill>
              <a:cs typeface="Times New Roman" pitchFamily="18" charset="0"/>
            </a:endParaRPr>
          </a:p>
          <a:p>
            <a:pPr lvl="1">
              <a:defRPr/>
            </a:pPr>
            <a:r>
              <a:rPr lang="en-US" sz="2800" dirty="0">
                <a:cs typeface="Times New Roman" pitchFamily="18" charset="0"/>
              </a:rPr>
              <a:t>Poor teaching skills</a:t>
            </a:r>
            <a:endParaRPr lang="en-US" sz="2800" dirty="0">
              <a:solidFill>
                <a:srgbClr val="000000"/>
              </a:solidFill>
              <a:cs typeface="Times New Roman" pitchFamily="18" charset="0"/>
            </a:endParaRPr>
          </a:p>
          <a:p>
            <a:pPr lvl="1">
              <a:defRPr/>
            </a:pPr>
            <a:r>
              <a:rPr lang="en-US" sz="2800" dirty="0">
                <a:cs typeface="Times New Roman" pitchFamily="18" charset="0"/>
              </a:rPr>
              <a:t>Instructions unclear</a:t>
            </a:r>
            <a:endParaRPr lang="en-US" sz="2800" dirty="0">
              <a:solidFill>
                <a:srgbClr val="000000"/>
              </a:solidFill>
              <a:cs typeface="Times New Roman" pitchFamily="18" charset="0"/>
            </a:endParaRPr>
          </a:p>
          <a:p>
            <a:pPr lvl="1">
              <a:defRPr/>
            </a:pPr>
            <a:r>
              <a:rPr lang="en-US" sz="2800" dirty="0">
                <a:cs typeface="Times New Roman" pitchFamily="18" charset="0"/>
              </a:rPr>
              <a:t>Poor supervisor, does not correct problems</a:t>
            </a:r>
            <a:endParaRPr lang="en-US" sz="2800" dirty="0">
              <a:solidFill>
                <a:srgbClr val="000000"/>
              </a:solidFill>
              <a:cs typeface="Times New Roman" pitchFamily="18" charset="0"/>
            </a:endParaRPr>
          </a:p>
          <a:p>
            <a:pPr lvl="1">
              <a:defRPr/>
            </a:pPr>
            <a:r>
              <a:rPr lang="en-US" sz="2800" dirty="0">
                <a:cs typeface="Times New Roman" pitchFamily="18" charset="0"/>
              </a:rPr>
              <a:t>Ineffectual under stress</a:t>
            </a:r>
            <a:endParaRPr lang="en-US" sz="2800" dirty="0">
              <a:solidFill>
                <a:srgbClr val="000000"/>
              </a:solidFill>
              <a:cs typeface="Times New Roman" pitchFamily="18" charset="0"/>
            </a:endParaRPr>
          </a:p>
          <a:p>
            <a:pPr>
              <a:buFontTx/>
              <a:buNone/>
              <a:defRP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People Hazards</a:t>
            </a:r>
          </a:p>
        </p:txBody>
      </p:sp>
      <p:sp>
        <p:nvSpPr>
          <p:cNvPr id="93187" name="Rectangle 3"/>
          <p:cNvSpPr>
            <a:spLocks noGrp="1" noChangeArrowheads="1"/>
          </p:cNvSpPr>
          <p:nvPr>
            <p:ph type="body" idx="1"/>
          </p:nvPr>
        </p:nvSpPr>
        <p:spPr/>
        <p:txBody>
          <a:bodyPr>
            <a:normAutofit/>
          </a:bodyPr>
          <a:lstStyle/>
          <a:p>
            <a:pPr>
              <a:buFont typeface="Wingdings" pitchFamily="2" charset="2"/>
              <a:buChar char=""/>
              <a:defRPr/>
            </a:pPr>
            <a:r>
              <a:rPr lang="en-US" sz="3200" b="1" dirty="0">
                <a:cs typeface="Times New Roman" pitchFamily="18" charset="0"/>
              </a:rPr>
              <a:t>Group </a:t>
            </a:r>
            <a:endParaRPr lang="en-US" sz="3200" dirty="0">
              <a:solidFill>
                <a:srgbClr val="000000"/>
              </a:solidFill>
              <a:cs typeface="Times New Roman" pitchFamily="18" charset="0"/>
            </a:endParaRPr>
          </a:p>
          <a:p>
            <a:pPr lvl="1">
              <a:defRPr/>
            </a:pPr>
            <a:r>
              <a:rPr lang="en-US" sz="2800" dirty="0">
                <a:cs typeface="Times New Roman" pitchFamily="18" charset="0"/>
              </a:rPr>
              <a:t>group not yet formed, lacks cooperative structure </a:t>
            </a:r>
            <a:endParaRPr lang="en-US" sz="2800" dirty="0">
              <a:solidFill>
                <a:srgbClr val="000000"/>
              </a:solidFill>
              <a:cs typeface="Times New Roman" pitchFamily="18" charset="0"/>
            </a:endParaRPr>
          </a:p>
          <a:p>
            <a:pPr lvl="1">
              <a:defRPr/>
            </a:pPr>
            <a:r>
              <a:rPr lang="en-US" sz="2800" dirty="0">
                <a:cs typeface="Times New Roman" pitchFamily="18" charset="0"/>
              </a:rPr>
              <a:t>interpersonal frictions unresolved </a:t>
            </a:r>
            <a:endParaRPr lang="en-US" sz="2800" dirty="0">
              <a:solidFill>
                <a:srgbClr val="000000"/>
              </a:solidFill>
              <a:cs typeface="Times New Roman" pitchFamily="18" charset="0"/>
            </a:endParaRPr>
          </a:p>
          <a:p>
            <a:pPr lvl="1">
              <a:defRPr/>
            </a:pPr>
            <a:r>
              <a:rPr lang="en-US" sz="2800" dirty="0">
                <a:cs typeface="Times New Roman" pitchFamily="18" charset="0"/>
              </a:rPr>
              <a:t>poor communication</a:t>
            </a:r>
          </a:p>
          <a:p>
            <a:pPr lvl="1">
              <a:defRPr/>
            </a:pPr>
            <a:r>
              <a:rPr lang="en-US" sz="2800" dirty="0">
                <a:cs typeface="Times New Roman" pitchFamily="18" charset="0"/>
              </a:rPr>
              <a:t>excessive competition </a:t>
            </a:r>
            <a:endParaRPr lang="en-US" sz="2800" dirty="0">
              <a:solidFill>
                <a:srgbClr val="000000"/>
              </a:solidFill>
              <a:cs typeface="Times New Roman" pitchFamily="18" charset="0"/>
            </a:endParaRPr>
          </a:p>
          <a:p>
            <a:pPr lvl="1">
              <a:defRPr/>
            </a:pPr>
            <a:r>
              <a:rPr lang="en-US" sz="2800" dirty="0">
                <a:cs typeface="Times New Roman" pitchFamily="18" charset="0"/>
              </a:rPr>
              <a:t>lack of concern for slow or different individuals </a:t>
            </a:r>
            <a:endParaRPr lang="en-US" sz="2800" dirty="0">
              <a:solidFill>
                <a:srgbClr val="000000"/>
              </a:solidFill>
              <a:cs typeface="Times New Roman" pitchFamily="18" charset="0"/>
            </a:endParaRPr>
          </a:p>
          <a:p>
            <a:pPr lvl="1">
              <a:defRPr/>
            </a:pPr>
            <a:r>
              <a:rPr lang="en-US" sz="2800" dirty="0">
                <a:cs typeface="Times New Roman" pitchFamily="18" charset="0"/>
              </a:rPr>
              <a:t>excessive pressure or stress to “</a:t>
            </a:r>
            <a:r>
              <a:rPr lang="en-US" sz="2800" dirty="0" err="1">
                <a:cs typeface="Times New Roman" pitchFamily="18" charset="0"/>
              </a:rPr>
              <a:t>perform”macho</a:t>
            </a:r>
            <a:r>
              <a:rPr lang="en-US" sz="2800" dirty="0">
                <a:cs typeface="Times New Roman" pitchFamily="18" charset="0"/>
              </a:rPr>
              <a:t> </a:t>
            </a:r>
            <a:endParaRPr lang="en-US" sz="2800" dirty="0">
              <a:solidFill>
                <a:srgbClr val="000000"/>
              </a:solidFill>
              <a:cs typeface="Times New Roman" pitchFamily="18" charset="0"/>
            </a:endParaRPr>
          </a:p>
          <a:p>
            <a:pPr lvl="1">
              <a:defRPr/>
            </a:pPr>
            <a:r>
              <a:rPr lang="en-US" sz="2800" dirty="0">
                <a:cs typeface="Times New Roman" pitchFamily="18" charset="0"/>
              </a:rPr>
              <a:t>no practice in working harmoniously under stress </a:t>
            </a:r>
            <a:endParaRPr lang="en-US" sz="2800" dirty="0">
              <a:solidFill>
                <a:srgbClr val="000000"/>
              </a:solidFill>
              <a:cs typeface="Times New Roman" pitchFamily="18" charset="0"/>
            </a:endParaRPr>
          </a:p>
          <a:p>
            <a:pPr lvl="1">
              <a:defRPr/>
            </a:pPr>
            <a:r>
              <a:rPr lang="en-US" sz="2800" dirty="0">
                <a:cs typeface="Times New Roman" pitchFamily="18" charset="0"/>
              </a:rPr>
              <a:t>splintering into sub-groups </a:t>
            </a:r>
            <a:endParaRPr lang="en-US" sz="2800" dirty="0">
              <a:solidFill>
                <a:srgbClr val="000000"/>
              </a:solidFill>
              <a:cs typeface="Times New Roman" pitchFamily="18" charset="0"/>
            </a:endParaRPr>
          </a:p>
          <a:p>
            <a:pPr>
              <a:buFontTx/>
              <a:buNone/>
              <a:defRP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18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18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RASM Analysis</a:t>
            </a:r>
          </a:p>
        </p:txBody>
      </p:sp>
      <p:graphicFrame>
        <p:nvGraphicFramePr>
          <p:cNvPr id="4" name="Table 3"/>
          <p:cNvGraphicFramePr>
            <a:graphicFrameLocks noGrp="1"/>
          </p:cNvGraphicFramePr>
          <p:nvPr/>
        </p:nvGraphicFramePr>
        <p:xfrm>
          <a:off x="1755776" y="3606800"/>
          <a:ext cx="8602662" cy="2871788"/>
        </p:xfrm>
        <a:graphic>
          <a:graphicData uri="http://schemas.openxmlformats.org/drawingml/2006/table">
            <a:tbl>
              <a:tblPr/>
              <a:tblGrid>
                <a:gridCol w="1147021">
                  <a:extLst>
                    <a:ext uri="{9D8B030D-6E8A-4147-A177-3AD203B41FA5}">
                      <a16:colId xmlns:a16="http://schemas.microsoft.com/office/drawing/2014/main" val="20000"/>
                    </a:ext>
                  </a:extLst>
                </a:gridCol>
                <a:gridCol w="1147021">
                  <a:extLst>
                    <a:ext uri="{9D8B030D-6E8A-4147-A177-3AD203B41FA5}">
                      <a16:colId xmlns:a16="http://schemas.microsoft.com/office/drawing/2014/main" val="20001"/>
                    </a:ext>
                  </a:extLst>
                </a:gridCol>
                <a:gridCol w="1426609">
                  <a:extLst>
                    <a:ext uri="{9D8B030D-6E8A-4147-A177-3AD203B41FA5}">
                      <a16:colId xmlns:a16="http://schemas.microsoft.com/office/drawing/2014/main" val="20002"/>
                    </a:ext>
                  </a:extLst>
                </a:gridCol>
                <a:gridCol w="1290400">
                  <a:extLst>
                    <a:ext uri="{9D8B030D-6E8A-4147-A177-3AD203B41FA5}">
                      <a16:colId xmlns:a16="http://schemas.microsoft.com/office/drawing/2014/main" val="20003"/>
                    </a:ext>
                  </a:extLst>
                </a:gridCol>
                <a:gridCol w="1297569">
                  <a:extLst>
                    <a:ext uri="{9D8B030D-6E8A-4147-A177-3AD203B41FA5}">
                      <a16:colId xmlns:a16="http://schemas.microsoft.com/office/drawing/2014/main" val="20004"/>
                    </a:ext>
                  </a:extLst>
                </a:gridCol>
                <a:gridCol w="1147021">
                  <a:extLst>
                    <a:ext uri="{9D8B030D-6E8A-4147-A177-3AD203B41FA5}">
                      <a16:colId xmlns:a16="http://schemas.microsoft.com/office/drawing/2014/main" val="20005"/>
                    </a:ext>
                  </a:extLst>
                </a:gridCol>
                <a:gridCol w="1147021">
                  <a:extLst>
                    <a:ext uri="{9D8B030D-6E8A-4147-A177-3AD203B41FA5}">
                      <a16:colId xmlns:a16="http://schemas.microsoft.com/office/drawing/2014/main" val="20006"/>
                    </a:ext>
                  </a:extLst>
                </a:gridCol>
              </a:tblGrid>
              <a:tr h="256827">
                <a:tc gridSpan="3">
                  <a:txBody>
                    <a:bodyPr/>
                    <a:lstStyle/>
                    <a:p>
                      <a:pPr marL="0" marR="0" algn="ctr">
                        <a:spcBef>
                          <a:spcPts val="0"/>
                        </a:spcBef>
                        <a:spcAft>
                          <a:spcPts val="0"/>
                        </a:spcAft>
                      </a:pPr>
                      <a:r>
                        <a:rPr lang="en-US" sz="1100">
                          <a:latin typeface="Arial Black"/>
                          <a:ea typeface="Times New Roman"/>
                        </a:rPr>
                        <a:t>Hazard Factors</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100">
                          <a:latin typeface="Arial Black"/>
                          <a:ea typeface="Times New Roman"/>
                        </a:rPr>
                        <a:t>Risk Level</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100">
                          <a:latin typeface="Arial Black"/>
                          <a:ea typeface="Times New Roman"/>
                        </a:rPr>
                        <a:t>Safety Factors</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14961">
                <a:tc>
                  <a:txBody>
                    <a:bodyPr/>
                    <a:lstStyle/>
                    <a:p>
                      <a:pPr marL="0" marR="0" algn="ctr">
                        <a:spcBef>
                          <a:spcPts val="0"/>
                        </a:spcBef>
                        <a:spcAft>
                          <a:spcPts val="0"/>
                        </a:spcAft>
                      </a:pPr>
                      <a:r>
                        <a:rPr lang="en-US" sz="800" u="sng">
                          <a:latin typeface="Arial Black"/>
                          <a:ea typeface="Times New Roman"/>
                        </a:rPr>
                        <a:t>Equipment</a:t>
                      </a:r>
                      <a:br>
                        <a:rPr lang="en-US" sz="800" u="sng">
                          <a:latin typeface="Arial Black"/>
                          <a:ea typeface="Times New Roman"/>
                        </a:rPr>
                      </a:br>
                      <a:br>
                        <a:rPr lang="en-US" sz="800" u="sng">
                          <a:latin typeface="Arial Black"/>
                          <a:ea typeface="Times New Roman"/>
                        </a:rPr>
                      </a:br>
                      <a:br>
                        <a:rPr lang="en-US" sz="800" u="sng">
                          <a:latin typeface="Arial Black"/>
                          <a:ea typeface="Times New Roman"/>
                        </a:rPr>
                      </a:br>
                      <a:br>
                        <a:rPr lang="en-US" sz="800" u="sng">
                          <a:latin typeface="Arial Black"/>
                          <a:ea typeface="Times New Roman"/>
                        </a:rPr>
                      </a:br>
                      <a:br>
                        <a:rPr lang="en-US" sz="800" u="sng">
                          <a:latin typeface="Arial Black"/>
                          <a:ea typeface="Times New Roman"/>
                        </a:rPr>
                      </a:br>
                      <a:br>
                        <a:rPr lang="en-US" sz="800" u="sng">
                          <a:latin typeface="Arial Black"/>
                          <a:ea typeface="Times New Roman"/>
                        </a:rPr>
                      </a:br>
                      <a:br>
                        <a:rPr lang="en-US" sz="800" u="sng">
                          <a:latin typeface="Arial Black"/>
                          <a:ea typeface="Times New Roman"/>
                        </a:rPr>
                      </a:br>
                      <a:br>
                        <a:rPr lang="en-US" sz="800" u="sng">
                          <a:latin typeface="Arial Black"/>
                          <a:ea typeface="Times New Roman"/>
                        </a:rPr>
                      </a:br>
                      <a:br>
                        <a:rPr lang="en-US" sz="800" u="sng">
                          <a:latin typeface="Arial Black"/>
                          <a:ea typeface="Times New Roman"/>
                        </a:rPr>
                      </a:br>
                      <a:br>
                        <a:rPr lang="en-US" sz="800" u="sng">
                          <a:latin typeface="Arial Black"/>
                          <a:ea typeface="Times New Roman"/>
                        </a:rPr>
                      </a:br>
                      <a:br>
                        <a:rPr lang="en-US" sz="800" u="sng">
                          <a:latin typeface="Arial Black"/>
                          <a:ea typeface="Times New Roman"/>
                        </a:rPr>
                      </a:br>
                      <a:br>
                        <a:rPr lang="en-US" sz="800" u="sng">
                          <a:latin typeface="Arial Black"/>
                          <a:ea typeface="Times New Roman"/>
                        </a:rPr>
                      </a:br>
                      <a:br>
                        <a:rPr lang="en-US" sz="800" u="sng">
                          <a:latin typeface="Arial Black"/>
                          <a:ea typeface="Times New Roman"/>
                        </a:rPr>
                      </a:b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u="sng">
                          <a:latin typeface="Arial Black"/>
                          <a:ea typeface="Times New Roman"/>
                        </a:rPr>
                        <a:t>Environment</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u="sng">
                          <a:latin typeface="Arial Black"/>
                          <a:ea typeface="Times New Roman"/>
                        </a:rPr>
                        <a:t>People</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u="sng">
                          <a:latin typeface="Arial Black"/>
                          <a:ea typeface="Times New Roman"/>
                        </a:rPr>
                        <a:t>Equipment</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u="sng">
                          <a:latin typeface="Arial Black"/>
                          <a:ea typeface="Times New Roman"/>
                        </a:rPr>
                        <a:t>Environment</a:t>
                      </a:r>
                      <a:endParaRPr lang="en-US" sz="80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u="sng" dirty="0">
                          <a:latin typeface="Arial Black"/>
                          <a:ea typeface="Times New Roman"/>
                        </a:rPr>
                        <a:t>People</a:t>
                      </a:r>
                      <a:endParaRPr lang="en-US" sz="800" dirty="0">
                        <a:latin typeface="Times New Roman"/>
                        <a:ea typeface="Times New Roman"/>
                      </a:endParaRPr>
                    </a:p>
                  </a:txBody>
                  <a:tcPr marL="45718" marR="457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8394" name="TextBox 4"/>
          <p:cNvSpPr txBox="1">
            <a:spLocks noChangeArrowheads="1"/>
          </p:cNvSpPr>
          <p:nvPr/>
        </p:nvSpPr>
        <p:spPr bwMode="auto">
          <a:xfrm>
            <a:off x="1717675" y="1622425"/>
            <a:ext cx="28844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tx1"/>
                </a:solidFill>
              </a:rPr>
              <a:t>Activity ____________</a:t>
            </a:r>
          </a:p>
          <a:p>
            <a:pPr eaLnBrk="1" hangingPunct="1">
              <a:spcBef>
                <a:spcPct val="0"/>
              </a:spcBef>
              <a:buFontTx/>
              <a:buNone/>
            </a:pPr>
            <a:r>
              <a:rPr lang="en-US" altLang="en-US" sz="1400">
                <a:solidFill>
                  <a:schemeClr val="tx1"/>
                </a:solidFill>
              </a:rPr>
              <a:t>Location ___________</a:t>
            </a:r>
          </a:p>
          <a:p>
            <a:pPr eaLnBrk="1" hangingPunct="1">
              <a:spcBef>
                <a:spcPct val="0"/>
              </a:spcBef>
              <a:buFontTx/>
              <a:buNone/>
            </a:pPr>
            <a:r>
              <a:rPr lang="en-US" altLang="en-US" sz="1400">
                <a:solidFill>
                  <a:schemeClr val="tx1"/>
                </a:solidFill>
              </a:rPr>
              <a:t>Season ____________</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t>Hazard Factors</a:t>
            </a:r>
          </a:p>
        </p:txBody>
      </p:sp>
      <p:sp>
        <p:nvSpPr>
          <p:cNvPr id="6" name="Can 5"/>
          <p:cNvSpPr/>
          <p:nvPr/>
        </p:nvSpPr>
        <p:spPr bwMode="auto">
          <a:xfrm>
            <a:off x="1561328" y="196036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2228" name="TextBox 37"/>
          <p:cNvSpPr txBox="1">
            <a:spLocks noChangeArrowheads="1"/>
          </p:cNvSpPr>
          <p:nvPr/>
        </p:nvSpPr>
        <p:spPr bwMode="auto">
          <a:xfrm>
            <a:off x="950139" y="1333301"/>
            <a:ext cx="2776538" cy="460375"/>
          </a:xfrm>
          <a:prstGeom prst="rect">
            <a:avLst/>
          </a:prstGeom>
          <a:noFill/>
          <a:ln w="9525">
            <a:noFill/>
            <a:miter lim="800000"/>
            <a:headEnd/>
            <a:tailEnd/>
          </a:ln>
        </p:spPr>
        <p:txBody>
          <a:bodyPr>
            <a:spAutoFit/>
          </a:bodyPr>
          <a:lstStyle/>
          <a:p>
            <a:pPr algn="ctr"/>
            <a:r>
              <a:rPr lang="en-US" sz="2400" b="1" dirty="0"/>
              <a:t>Equipment</a:t>
            </a:r>
          </a:p>
        </p:txBody>
      </p:sp>
      <p:sp>
        <p:nvSpPr>
          <p:cNvPr id="52229" name="TextBox 38"/>
          <p:cNvSpPr txBox="1">
            <a:spLocks noChangeArrowheads="1"/>
          </p:cNvSpPr>
          <p:nvPr/>
        </p:nvSpPr>
        <p:spPr bwMode="auto">
          <a:xfrm>
            <a:off x="8207189" y="1344613"/>
            <a:ext cx="2778125" cy="461962"/>
          </a:xfrm>
          <a:prstGeom prst="rect">
            <a:avLst/>
          </a:prstGeom>
          <a:noFill/>
          <a:ln w="9525">
            <a:noFill/>
            <a:miter lim="800000"/>
            <a:headEnd/>
            <a:tailEnd/>
          </a:ln>
        </p:spPr>
        <p:txBody>
          <a:bodyPr>
            <a:spAutoFit/>
          </a:bodyPr>
          <a:lstStyle/>
          <a:p>
            <a:pPr algn="ctr"/>
            <a:r>
              <a:rPr lang="en-US" sz="2400" b="1" dirty="0"/>
              <a:t>People</a:t>
            </a:r>
          </a:p>
        </p:txBody>
      </p:sp>
      <p:sp>
        <p:nvSpPr>
          <p:cNvPr id="52230" name="TextBox 48"/>
          <p:cNvSpPr txBox="1">
            <a:spLocks noChangeArrowheads="1"/>
          </p:cNvSpPr>
          <p:nvPr/>
        </p:nvSpPr>
        <p:spPr bwMode="auto">
          <a:xfrm>
            <a:off x="4625026" y="1368426"/>
            <a:ext cx="2778125" cy="460375"/>
          </a:xfrm>
          <a:prstGeom prst="rect">
            <a:avLst/>
          </a:prstGeom>
          <a:noFill/>
          <a:ln w="9525">
            <a:noFill/>
            <a:miter lim="800000"/>
            <a:headEnd/>
            <a:tailEnd/>
          </a:ln>
        </p:spPr>
        <p:txBody>
          <a:bodyPr>
            <a:spAutoFit/>
          </a:bodyPr>
          <a:lstStyle/>
          <a:p>
            <a:pPr algn="ctr"/>
            <a:r>
              <a:rPr lang="en-US" sz="2400" b="1" dirty="0"/>
              <a:t>Environment</a:t>
            </a:r>
          </a:p>
        </p:txBody>
      </p:sp>
      <p:sp>
        <p:nvSpPr>
          <p:cNvPr id="54" name="Can 53"/>
          <p:cNvSpPr/>
          <p:nvPr/>
        </p:nvSpPr>
        <p:spPr bwMode="auto">
          <a:xfrm>
            <a:off x="5274314" y="1974851"/>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9107300" y="2000251"/>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Tree>
    <p:extLst>
      <p:ext uri="{BB962C8B-B14F-4D97-AF65-F5344CB8AC3E}">
        <p14:creationId xmlns:p14="http://schemas.microsoft.com/office/powerpoint/2010/main" val="7161567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Safety Factors</a:t>
            </a:r>
          </a:p>
        </p:txBody>
      </p:sp>
      <p:sp>
        <p:nvSpPr>
          <p:cNvPr id="6" name="Can 5"/>
          <p:cNvSpPr/>
          <p:nvPr/>
        </p:nvSpPr>
        <p:spPr bwMode="auto">
          <a:xfrm>
            <a:off x="1773239" y="2005013"/>
            <a:ext cx="1285875" cy="4164012"/>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3253" name="TextBox 37"/>
          <p:cNvSpPr txBox="1">
            <a:spLocks noChangeArrowheads="1"/>
          </p:cNvSpPr>
          <p:nvPr/>
        </p:nvSpPr>
        <p:spPr bwMode="auto">
          <a:xfrm>
            <a:off x="1162050" y="1377951"/>
            <a:ext cx="2776538" cy="460375"/>
          </a:xfrm>
          <a:prstGeom prst="rect">
            <a:avLst/>
          </a:prstGeom>
          <a:noFill/>
          <a:ln w="9525">
            <a:noFill/>
            <a:miter lim="800000"/>
            <a:headEnd/>
            <a:tailEnd/>
          </a:ln>
        </p:spPr>
        <p:txBody>
          <a:bodyPr>
            <a:spAutoFit/>
          </a:bodyPr>
          <a:lstStyle/>
          <a:p>
            <a:pPr algn="ctr"/>
            <a:r>
              <a:rPr lang="en-US" sz="2400" b="1"/>
              <a:t>Equipment</a:t>
            </a:r>
          </a:p>
        </p:txBody>
      </p:sp>
      <p:sp>
        <p:nvSpPr>
          <p:cNvPr id="53254" name="TextBox 38"/>
          <p:cNvSpPr txBox="1">
            <a:spLocks noChangeArrowheads="1"/>
          </p:cNvSpPr>
          <p:nvPr/>
        </p:nvSpPr>
        <p:spPr bwMode="auto">
          <a:xfrm>
            <a:off x="8391209" y="1344613"/>
            <a:ext cx="2778125" cy="461962"/>
          </a:xfrm>
          <a:prstGeom prst="rect">
            <a:avLst/>
          </a:prstGeom>
          <a:noFill/>
          <a:ln w="9525">
            <a:noFill/>
            <a:miter lim="800000"/>
            <a:headEnd/>
            <a:tailEnd/>
          </a:ln>
        </p:spPr>
        <p:txBody>
          <a:bodyPr>
            <a:spAutoFit/>
          </a:bodyPr>
          <a:lstStyle/>
          <a:p>
            <a:pPr algn="ctr"/>
            <a:r>
              <a:rPr lang="en-US" sz="2400" b="1" dirty="0"/>
              <a:t>People</a:t>
            </a:r>
          </a:p>
        </p:txBody>
      </p:sp>
      <p:sp>
        <p:nvSpPr>
          <p:cNvPr id="53255"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a:t>Environment</a:t>
            </a:r>
          </a:p>
        </p:txBody>
      </p:sp>
      <p:sp>
        <p:nvSpPr>
          <p:cNvPr id="54" name="Can 53"/>
          <p:cNvSpPr/>
          <p:nvPr/>
        </p:nvSpPr>
        <p:spPr bwMode="auto">
          <a:xfrm>
            <a:off x="5497514" y="1974851"/>
            <a:ext cx="1285875" cy="4170363"/>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9291320" y="2000251"/>
            <a:ext cx="1284288" cy="4156075"/>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Tree>
    <p:extLst>
      <p:ext uri="{BB962C8B-B14F-4D97-AF65-F5344CB8AC3E}">
        <p14:creationId xmlns:p14="http://schemas.microsoft.com/office/powerpoint/2010/main" val="27878642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2789</TotalTime>
  <Words>8862</Words>
  <Application>Microsoft Office PowerPoint</Application>
  <PresentationFormat>Widescreen</PresentationFormat>
  <Paragraphs>1059</Paragraphs>
  <Slides>98</Slides>
  <Notes>89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98</vt:i4>
      </vt:variant>
    </vt:vector>
  </HeadingPairs>
  <TitlesOfParts>
    <vt:vector size="107" baseType="lpstr">
      <vt:lpstr>Arial</vt:lpstr>
      <vt:lpstr>Arial Black</vt:lpstr>
      <vt:lpstr>Arial Narrow</vt:lpstr>
      <vt:lpstr>Calibri</vt:lpstr>
      <vt:lpstr>Corbel</vt:lpstr>
      <vt:lpstr>Symbol</vt:lpstr>
      <vt:lpstr>Times New Roman</vt:lpstr>
      <vt:lpstr>Wingdings</vt:lpstr>
      <vt:lpstr>Depth</vt:lpstr>
      <vt:lpstr>Risk Assessment &amp;  Safety Management (RASM)</vt:lpstr>
      <vt:lpstr>Creative Commons License</vt:lpstr>
      <vt:lpstr>Presenter Preparation</vt:lpstr>
      <vt:lpstr>Risk Assessment &amp;  Safety Management (RASM)</vt:lpstr>
      <vt:lpstr>Introduction</vt:lpstr>
      <vt:lpstr>Workshop Design</vt:lpstr>
      <vt:lpstr>Workshop Design</vt:lpstr>
      <vt:lpstr>Risk Assessment &amp;  Safety Management (RASM)</vt:lpstr>
      <vt:lpstr>Risk Management is not just…</vt:lpstr>
      <vt:lpstr>Learning Objectives</vt:lpstr>
      <vt:lpstr>What is an Incident?</vt:lpstr>
      <vt:lpstr>Types of Incidents</vt:lpstr>
      <vt:lpstr>Defining Risk/Reward</vt:lpstr>
      <vt:lpstr>Balancing Risk/Reward</vt:lpstr>
      <vt:lpstr>Risk is…</vt:lpstr>
      <vt:lpstr>How do we Manage Risk?</vt:lpstr>
      <vt:lpstr>The Accident Iceberg</vt:lpstr>
      <vt:lpstr>Risk Level</vt:lpstr>
      <vt:lpstr>Risk Formula</vt:lpstr>
      <vt:lpstr>Risk Formula</vt:lpstr>
      <vt:lpstr>Risk Level Matrix</vt:lpstr>
      <vt:lpstr>Risk Level Calculator</vt:lpstr>
      <vt:lpstr>Assess your Risk Level</vt:lpstr>
      <vt:lpstr>‘Flattened’ Matrix</vt:lpstr>
      <vt:lpstr>An Accident in the making…</vt:lpstr>
      <vt:lpstr>What were the Causal Factors?</vt:lpstr>
      <vt:lpstr>Hazard Factors</vt:lpstr>
      <vt:lpstr>Risk Assessment &amp; Safety Management Model (RASM) ©</vt:lpstr>
      <vt:lpstr>Hazard Factors</vt:lpstr>
      <vt:lpstr>How “Big” are Hazards</vt:lpstr>
      <vt:lpstr>Hazard Impact</vt:lpstr>
      <vt:lpstr>Hazard Impact = ‘Ball Size’</vt:lpstr>
      <vt:lpstr>Hazard Impact = ‘Ball Size’</vt:lpstr>
      <vt:lpstr>Hazard Factors  - 80° F/ 27° C</vt:lpstr>
      <vt:lpstr>Hazard Factors – 100° F/ 38° C</vt:lpstr>
      <vt:lpstr>Hazard Factors</vt:lpstr>
      <vt:lpstr>Managing the Risk Level</vt:lpstr>
      <vt:lpstr>Add Safety Factors</vt:lpstr>
      <vt:lpstr>PowerPoint Presentation</vt:lpstr>
      <vt:lpstr>Safety Factors also have “Weight”</vt:lpstr>
      <vt:lpstr>PowerPoint Presentation</vt:lpstr>
      <vt:lpstr>An Accident in the Making - 2</vt:lpstr>
      <vt:lpstr>Hazard Factors</vt:lpstr>
      <vt:lpstr>Safety Factors</vt:lpstr>
      <vt:lpstr>PowerPoint Presentation</vt:lpstr>
      <vt:lpstr>Safety Factors – for 100° F/ 38° C</vt:lpstr>
      <vt:lpstr>Some Hazards can’t be removed</vt:lpstr>
      <vt:lpstr>If the Risk Level is still too High?</vt:lpstr>
      <vt:lpstr>7 Steps in RASM</vt:lpstr>
      <vt:lpstr>PowerPoint Presentation</vt:lpstr>
      <vt:lpstr>Transferring this to Campus</vt:lpstr>
      <vt:lpstr>Diversity &amp; Inclusion Risks</vt:lpstr>
      <vt:lpstr>Hazing</vt:lpstr>
      <vt:lpstr>Hazing</vt:lpstr>
      <vt:lpstr>Discussion</vt:lpstr>
      <vt:lpstr>Small Group Discussion…</vt:lpstr>
      <vt:lpstr>PowerPoint Presentation</vt:lpstr>
      <vt:lpstr>PowerPoint Presentation</vt:lpstr>
      <vt:lpstr>Implementation: Staff Level</vt:lpstr>
      <vt:lpstr>PowerPoint Presentation</vt:lpstr>
      <vt:lpstr>Analyzing an Accident</vt:lpstr>
      <vt:lpstr>Implementing RASM</vt:lpstr>
      <vt:lpstr>Take Home Action Steps</vt:lpstr>
      <vt:lpstr>Take Home Action Steps</vt:lpstr>
      <vt:lpstr>Final Thoughts</vt:lpstr>
      <vt:lpstr>Resources</vt:lpstr>
      <vt:lpstr>Resources</vt:lpstr>
      <vt:lpstr>APPENDICES</vt:lpstr>
      <vt:lpstr>Spinning Class Scenario</vt:lpstr>
      <vt:lpstr>Hazard Factors</vt:lpstr>
      <vt:lpstr>Is this a Preventable Accident?</vt:lpstr>
      <vt:lpstr>Backpacking Trip Scenario</vt:lpstr>
      <vt:lpstr>Backpacking Trip Scenario</vt:lpstr>
      <vt:lpstr>Backpacking Trip Scenario</vt:lpstr>
      <vt:lpstr>Backpacking Trip Analysis</vt:lpstr>
      <vt:lpstr>Backpacking Trip Analysis</vt:lpstr>
      <vt:lpstr>Ice Hockey Traumatic Accident - 2008</vt:lpstr>
      <vt:lpstr>Clint Malarchuk – March 22, 1989</vt:lpstr>
      <vt:lpstr>Hazard Impact</vt:lpstr>
      <vt:lpstr>Hazard Impact = ‘Ball Size’</vt:lpstr>
      <vt:lpstr>Hazard Impact = ‘Ball Size’</vt:lpstr>
      <vt:lpstr>Hazard Factors  - 10,000 ft</vt:lpstr>
      <vt:lpstr>Hazard Factors – 18,000 ft</vt:lpstr>
      <vt:lpstr>Gamow Bag</vt:lpstr>
      <vt:lpstr>Safety Impact</vt:lpstr>
      <vt:lpstr>Safety Impact = ‘Ball Size’</vt:lpstr>
      <vt:lpstr>Safety Impact = ‘Ball Size’</vt:lpstr>
      <vt:lpstr>Changing Protocols to Manage Risk</vt:lpstr>
      <vt:lpstr>Environmental Hazards</vt:lpstr>
      <vt:lpstr>Environmental Hazards</vt:lpstr>
      <vt:lpstr>Equipment Hazards</vt:lpstr>
      <vt:lpstr>People Hazards</vt:lpstr>
      <vt:lpstr>People Hazards</vt:lpstr>
      <vt:lpstr>People Hazards</vt:lpstr>
      <vt:lpstr>People Hazards</vt:lpstr>
      <vt:lpstr>RASM Analysis</vt:lpstr>
      <vt:lpstr>Hazard Factors</vt:lpstr>
      <vt:lpstr>Safety Factors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Torres del Paine</dc:title>
  <dc:creator>Rick Curtis</dc:creator>
  <cp:lastModifiedBy>Rick Curtis</cp:lastModifiedBy>
  <cp:revision>177</cp:revision>
  <cp:lastPrinted>2019-03-22T15:47:07Z</cp:lastPrinted>
  <dcterms:created xsi:type="dcterms:W3CDTF">2014-05-25T23:32:59Z</dcterms:created>
  <dcterms:modified xsi:type="dcterms:W3CDTF">2019-03-31T13:22:26Z</dcterms:modified>
</cp:coreProperties>
</file>