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1"/>
  </p:notesMasterIdLst>
  <p:sldIdLst>
    <p:sldId id="283" r:id="rId2"/>
    <p:sldId id="563" r:id="rId3"/>
    <p:sldId id="565" r:id="rId4"/>
    <p:sldId id="566" r:id="rId5"/>
    <p:sldId id="567" r:id="rId6"/>
    <p:sldId id="648" r:id="rId7"/>
    <p:sldId id="568" r:id="rId8"/>
    <p:sldId id="569" r:id="rId9"/>
    <p:sldId id="570" r:id="rId10"/>
    <p:sldId id="503" r:id="rId11"/>
    <p:sldId id="310" r:id="rId12"/>
    <p:sldId id="313" r:id="rId13"/>
    <p:sldId id="491" r:id="rId14"/>
    <p:sldId id="544" r:id="rId15"/>
    <p:sldId id="584" r:id="rId16"/>
    <p:sldId id="531" r:id="rId17"/>
    <p:sldId id="529" r:id="rId18"/>
    <p:sldId id="312" r:id="rId19"/>
    <p:sldId id="314" r:id="rId20"/>
    <p:sldId id="521" r:id="rId21"/>
    <p:sldId id="315" r:id="rId22"/>
    <p:sldId id="318" r:id="rId23"/>
    <p:sldId id="646" r:id="rId24"/>
    <p:sldId id="647" r:id="rId25"/>
    <p:sldId id="532" r:id="rId26"/>
    <p:sldId id="586" r:id="rId27"/>
    <p:sldId id="587" r:id="rId28"/>
    <p:sldId id="588" r:id="rId29"/>
    <p:sldId id="589" r:id="rId30"/>
    <p:sldId id="590" r:id="rId31"/>
    <p:sldId id="591" r:id="rId32"/>
    <p:sldId id="486" r:id="rId33"/>
    <p:sldId id="327" r:id="rId34"/>
    <p:sldId id="328" r:id="rId35"/>
    <p:sldId id="533" r:id="rId36"/>
    <p:sldId id="329" r:id="rId37"/>
    <p:sldId id="330" r:id="rId38"/>
    <p:sldId id="331" r:id="rId39"/>
    <p:sldId id="332" r:id="rId40"/>
    <p:sldId id="500" r:id="rId41"/>
    <p:sldId id="505" r:id="rId42"/>
    <p:sldId id="494" r:id="rId43"/>
    <p:sldId id="536" r:id="rId44"/>
    <p:sldId id="564" r:id="rId45"/>
    <p:sldId id="651" r:id="rId46"/>
    <p:sldId id="501" r:id="rId47"/>
    <p:sldId id="649" r:id="rId48"/>
    <p:sldId id="548" r:id="rId49"/>
    <p:sldId id="575" r:id="rId50"/>
    <p:sldId id="572" r:id="rId51"/>
    <p:sldId id="573" r:id="rId52"/>
    <p:sldId id="574" r:id="rId53"/>
    <p:sldId id="554" r:id="rId54"/>
    <p:sldId id="549" r:id="rId55"/>
    <p:sldId id="546" r:id="rId56"/>
    <p:sldId id="547" r:id="rId57"/>
    <p:sldId id="387" r:id="rId58"/>
    <p:sldId id="635" r:id="rId59"/>
    <p:sldId id="391" r:id="rId6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32" autoAdjust="0"/>
    <p:restoredTop sz="85266" autoAdjust="0"/>
  </p:normalViewPr>
  <p:slideViewPr>
    <p:cSldViewPr snapToGrid="0">
      <p:cViewPr varScale="1">
        <p:scale>
          <a:sx n="72" d="100"/>
          <a:sy n="72" d="100"/>
        </p:scale>
        <p:origin x="1097" y="50"/>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F93D812F-15E6-4CA6-832E-BFA432FA1FB1}" type="datetimeFigureOut">
              <a:rPr lang="en-US" smtClean="0"/>
              <a:t>5/31/2019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8CF80720-0B2C-473F-8EE9-CBE17D5AF127}" type="slidenum">
              <a:rPr lang="en-US" smtClean="0"/>
              <a:t>‹#›</a:t>
            </a:fld>
            <a:endParaRPr lang="en-US"/>
          </a:p>
        </p:txBody>
      </p:sp>
    </p:spTree>
    <p:extLst>
      <p:ext uri="{BB962C8B-B14F-4D97-AF65-F5344CB8AC3E}">
        <p14:creationId xmlns:p14="http://schemas.microsoft.com/office/powerpoint/2010/main" val="23233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CF80720-0B2C-473F-8EE9-CBE17D5AF127}" type="slidenum">
              <a:rPr lang="en-US" smtClean="0"/>
              <a:t>1</a:t>
            </a:fld>
            <a:endParaRPr lang="en-US"/>
          </a:p>
        </p:txBody>
      </p:sp>
    </p:spTree>
    <p:extLst>
      <p:ext uri="{BB962C8B-B14F-4D97-AF65-F5344CB8AC3E}">
        <p14:creationId xmlns:p14="http://schemas.microsoft.com/office/powerpoint/2010/main" val="10498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dirty="0"/>
              <a:t>Some</a:t>
            </a:r>
            <a:r>
              <a:rPr lang="en-US" baseline="0" dirty="0"/>
              <a:t> of you may be familiar with what is called the Accident Iceberg or the Accident Pyramid. What do we know about in Iceberg – that 90% is actually underwater and can’t be seen. This is based on the work of Bird and </a:t>
            </a:r>
            <a:r>
              <a:rPr lang="en-US" baseline="0" dirty="0" err="1"/>
              <a:t>Germain</a:t>
            </a:r>
            <a:r>
              <a:rPr lang="en-US" baseline="0" dirty="0"/>
              <a:t> studying accidents in industrial settings. It has been replicated in 2003 by Conoco Philips and is generalized here for the outdoor industry.</a:t>
            </a:r>
          </a:p>
          <a:p>
            <a:r>
              <a:rPr lang="en-US" baseline="0" dirty="0"/>
              <a:t>Their research showed that for every serious or major injury there would be 10 minor injuries, 30 cases of property damage and 600 close calls. Based on this model what is the most predictive data point for the Risk Level of a particular activity – the near misses.</a:t>
            </a:r>
            <a:endParaRPr lang="en-US" dirty="0"/>
          </a:p>
        </p:txBody>
      </p:sp>
      <p:sp>
        <p:nvSpPr>
          <p:cNvPr id="183300" name="Slide Number Placeholder 3"/>
          <p:cNvSpPr>
            <a:spLocks noGrp="1"/>
          </p:cNvSpPr>
          <p:nvPr>
            <p:ph type="sldNum" sz="quarter" idx="5"/>
          </p:nvPr>
        </p:nvSpPr>
        <p:spPr>
          <a:noFill/>
        </p:spPr>
        <p:txBody>
          <a:bodyPr/>
          <a:lstStyle/>
          <a:p>
            <a:fld id="{FBFBC04D-15CA-4ED2-8B08-7F3EC031ECD0}" type="slidenum">
              <a:rPr lang="en-US" smtClean="0"/>
              <a:pPr/>
              <a:t>11</a:t>
            </a:fld>
            <a:endParaRPr lang="en-US"/>
          </a:p>
        </p:txBody>
      </p:sp>
    </p:spTree>
    <p:extLst>
      <p:ext uri="{BB962C8B-B14F-4D97-AF65-F5344CB8AC3E}">
        <p14:creationId xmlns:p14="http://schemas.microsoft.com/office/powerpoint/2010/main" val="238024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buFontTx/>
              <a:buChar char="•"/>
            </a:pPr>
            <a:r>
              <a:rPr lang="en-US" dirty="0">
                <a:solidFill>
                  <a:srgbClr val="363636"/>
                </a:solidFill>
              </a:rPr>
              <a:t>Risk Levels are levels of increasing risk and therefore increased potential for accidents.</a:t>
            </a:r>
          </a:p>
          <a:p>
            <a:pPr eaLnBrk="1" hangingPunct="1">
              <a:buFontTx/>
              <a:buChar char="•"/>
            </a:pPr>
            <a:r>
              <a:rPr lang="en-US" dirty="0">
                <a:solidFill>
                  <a:srgbClr val="363636"/>
                </a:solidFill>
              </a:rPr>
              <a:t>Risk Level is assigned to an ascending scale of 1 to 5 (arbitrary).</a:t>
            </a:r>
          </a:p>
          <a:p>
            <a:pPr eaLnBrk="1" hangingPunct="1">
              <a:buFontTx/>
              <a:buChar char="•"/>
            </a:pPr>
            <a:r>
              <a:rPr lang="en-US" dirty="0">
                <a:solidFill>
                  <a:srgbClr val="363636"/>
                </a:solidFill>
              </a:rPr>
              <a:t>The interaction of Hazard Factors and Safety Factors creates the Risk Level.</a:t>
            </a:r>
          </a:p>
          <a:p>
            <a:pPr eaLnBrk="1" hangingPunct="1">
              <a:buFontTx/>
              <a:buChar char="•"/>
            </a:pPr>
            <a:r>
              <a:rPr lang="en-US" dirty="0">
                <a:solidFill>
                  <a:srgbClr val="363636"/>
                </a:solidFill>
              </a:rPr>
              <a:t>There is no such thing as a Risk Level of Zero. – in any activity the overall</a:t>
            </a:r>
            <a:r>
              <a:rPr lang="en-US" baseline="0" dirty="0">
                <a:solidFill>
                  <a:srgbClr val="363636"/>
                </a:solidFill>
              </a:rPr>
              <a:t> risk level cannot be zero</a:t>
            </a:r>
            <a:endParaRPr lang="en-US" dirty="0">
              <a:solidFill>
                <a:srgbClr val="363636"/>
              </a:solidFill>
            </a:endParaRPr>
          </a:p>
          <a:p>
            <a:endParaRPr lang="en-US" dirty="0"/>
          </a:p>
        </p:txBody>
      </p:sp>
      <p:sp>
        <p:nvSpPr>
          <p:cNvPr id="200708" name="Slide Number Placeholder 3"/>
          <p:cNvSpPr>
            <a:spLocks noGrp="1"/>
          </p:cNvSpPr>
          <p:nvPr>
            <p:ph type="sldNum" sz="quarter" idx="5"/>
          </p:nvPr>
        </p:nvSpPr>
        <p:spPr>
          <a:noFill/>
        </p:spPr>
        <p:txBody>
          <a:bodyPr/>
          <a:lstStyle/>
          <a:p>
            <a:fld id="{1498A94A-EE83-4494-AE07-A91AAEC07225}" type="slidenum">
              <a:rPr lang="en-US" smtClean="0"/>
              <a:pPr/>
              <a:t>12</a:t>
            </a:fld>
            <a:endParaRPr lang="en-US"/>
          </a:p>
        </p:txBody>
      </p:sp>
    </p:spTree>
    <p:extLst>
      <p:ext uri="{BB962C8B-B14F-4D97-AF65-F5344CB8AC3E}">
        <p14:creationId xmlns:p14="http://schemas.microsoft.com/office/powerpoint/2010/main" val="68165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defTabSz="942181">
              <a:defRPr/>
            </a:pPr>
            <a:r>
              <a:rPr lang="en-US" altLang="en-US" dirty="0"/>
              <a:t>RISK = PROBABILITY</a:t>
            </a:r>
            <a:r>
              <a:rPr lang="en-US" altLang="en-US" baseline="0" dirty="0"/>
              <a:t> </a:t>
            </a:r>
            <a:r>
              <a:rPr lang="en-US" altLang="en-US" dirty="0"/>
              <a:t>OF OCCURENCE * SEVERITY OF OUTCOME</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13</a:t>
            </a:fld>
            <a:endParaRPr lang="en-US"/>
          </a:p>
        </p:txBody>
      </p:sp>
    </p:spTree>
    <p:extLst>
      <p:ext uri="{BB962C8B-B14F-4D97-AF65-F5344CB8AC3E}">
        <p14:creationId xmlns:p14="http://schemas.microsoft.com/office/powerpoint/2010/main" val="405297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defTabSz="942181">
              <a:defRPr/>
            </a:pPr>
            <a:r>
              <a:rPr lang="en-US" altLang="en-US" dirty="0"/>
              <a:t>RISK = PROBABILITY</a:t>
            </a:r>
            <a:r>
              <a:rPr lang="en-US" altLang="en-US" baseline="0" dirty="0"/>
              <a:t> </a:t>
            </a:r>
            <a:r>
              <a:rPr lang="en-US" altLang="en-US" dirty="0"/>
              <a:t>OF OCCURENCE * SEVERITY OF OUTCOME</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14</a:t>
            </a:fld>
            <a:endParaRPr lang="en-US"/>
          </a:p>
        </p:txBody>
      </p:sp>
    </p:spTree>
    <p:extLst>
      <p:ext uri="{BB962C8B-B14F-4D97-AF65-F5344CB8AC3E}">
        <p14:creationId xmlns:p14="http://schemas.microsoft.com/office/powerpoint/2010/main" val="141349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16</a:t>
            </a:fld>
            <a:endParaRPr lang="en-US"/>
          </a:p>
        </p:txBody>
      </p:sp>
    </p:spTree>
    <p:extLst>
      <p:ext uri="{BB962C8B-B14F-4D97-AF65-F5344CB8AC3E}">
        <p14:creationId xmlns:p14="http://schemas.microsoft.com/office/powerpoint/2010/main" val="139424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 </a:t>
            </a:r>
          </a:p>
        </p:txBody>
      </p:sp>
      <p:sp>
        <p:nvSpPr>
          <p:cNvPr id="4" name="Slide Number Placeholder 3"/>
          <p:cNvSpPr>
            <a:spLocks noGrp="1"/>
          </p:cNvSpPr>
          <p:nvPr>
            <p:ph type="sldNum" sz="quarter" idx="10"/>
          </p:nvPr>
        </p:nvSpPr>
        <p:spPr/>
        <p:txBody>
          <a:bodyPr/>
          <a:lstStyle/>
          <a:p>
            <a:fld id="{8CF80720-0B2C-473F-8EE9-CBE17D5AF127}" type="slidenum">
              <a:rPr lang="en-US" smtClean="0"/>
              <a:t>17</a:t>
            </a:fld>
            <a:endParaRPr lang="en-US"/>
          </a:p>
        </p:txBody>
      </p:sp>
    </p:spTree>
    <p:extLst>
      <p:ext uri="{BB962C8B-B14F-4D97-AF65-F5344CB8AC3E}">
        <p14:creationId xmlns:p14="http://schemas.microsoft.com/office/powerpoint/2010/main" val="102931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 representation of increasing Risk Levels. As the Risk goes up (Probability * Severity) then the piston goes up. </a:t>
            </a:r>
          </a:p>
          <a:p>
            <a:r>
              <a:rPr lang="en-US" altLang="en-US" dirty="0"/>
              <a:t>In this particular demonstration of the RASM model we are arbitrarily setting the risk level with a scale of one to five. What risk scale you actually use is up to you. This five point scale is based on the U.S. Department of Homeland Security Threat (Risk) Advisory level. (Low - Green, Guarded - Blue, Elevated - Yellow, High – Orange, Severe – Red)</a:t>
            </a:r>
          </a:p>
          <a:p>
            <a:endParaRPr lang="en-US" altLang="en-US" dirty="0"/>
          </a:p>
          <a:p>
            <a:r>
              <a:rPr lang="en-US" altLang="en-US" dirty="0"/>
              <a:t>Can the risk level ever be zero? No, there is no such thing as a risk level of zero. Whenever we send out a trip or run a program there is some level of risk. The question is to determine at an organizational level what level of risk you are comfortable operating your program at.</a:t>
            </a:r>
          </a:p>
          <a:p>
            <a:endParaRPr lang="en-US" altLang="en-US" dirty="0"/>
          </a:p>
          <a:p>
            <a:r>
              <a:rPr lang="en-US" altLang="en-US" dirty="0"/>
              <a:t> </a:t>
            </a:r>
          </a:p>
          <a:p>
            <a:endParaRPr lang="en-US" altLang="en-US"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7EE399E5-09F8-4673-B212-DE9F16C7654A}" type="slidenum">
              <a:rPr kumimoji="0" lang="en-US" altLang="en-US" sz="1200"/>
              <a:pPr eaLnBrk="1" hangingPunct="1">
                <a:spcBef>
                  <a:spcPct val="0"/>
                </a:spcBef>
              </a:pPr>
              <a:t>18</a:t>
            </a:fld>
            <a:endParaRPr kumimoji="0" lang="en-US" altLang="en-US" sz="1200"/>
          </a:p>
        </p:txBody>
      </p:sp>
    </p:spTree>
    <p:extLst>
      <p:ext uri="{BB962C8B-B14F-4D97-AF65-F5344CB8AC3E}">
        <p14:creationId xmlns:p14="http://schemas.microsoft.com/office/powerpoint/2010/main" val="223090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r>
              <a:rPr lang="en-US" dirty="0"/>
              <a:t>Now let’s look at</a:t>
            </a:r>
            <a:r>
              <a:rPr lang="en-US" baseline="0" dirty="0"/>
              <a:t> an accident happen in Real Time. How many people have seen the movie Cast Away with Tom Hanks? Give short intro of movie plot an introduce this scene – DVD Chapter 14 “A Light in the Distance”</a:t>
            </a:r>
            <a:endParaRPr lang="en-US" dirty="0"/>
          </a:p>
        </p:txBody>
      </p:sp>
      <p:sp>
        <p:nvSpPr>
          <p:cNvPr id="188420" name="Slide Number Placeholder 3"/>
          <p:cNvSpPr>
            <a:spLocks noGrp="1"/>
          </p:cNvSpPr>
          <p:nvPr>
            <p:ph type="sldNum" sz="quarter" idx="5"/>
          </p:nvPr>
        </p:nvSpPr>
        <p:spPr>
          <a:noFill/>
        </p:spPr>
        <p:txBody>
          <a:bodyPr/>
          <a:lstStyle/>
          <a:p>
            <a:fld id="{ABE49EA4-F59C-4FEC-8A7A-3CB78805F60B}" type="slidenum">
              <a:rPr lang="en-US" smtClean="0"/>
              <a:pPr/>
              <a:t>19</a:t>
            </a:fld>
            <a:endParaRPr lang="en-US"/>
          </a:p>
        </p:txBody>
      </p:sp>
    </p:spTree>
    <p:extLst>
      <p:ext uri="{BB962C8B-B14F-4D97-AF65-F5344CB8AC3E}">
        <p14:creationId xmlns:p14="http://schemas.microsoft.com/office/powerpoint/2010/main" val="249216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a:t>
            </a:r>
            <a:r>
              <a:rPr lang="en-US" baseline="0" dirty="0"/>
              <a:t> to come up with causal factors. Write them on a whiteboard placing them into Equipment, Environment, People categories (without labeling the categories) and then ask the audience to come up with the categories. Now they have built the first part of the RASM model.</a:t>
            </a:r>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20</a:t>
            </a:fld>
            <a:endParaRPr lang="en-US"/>
          </a:p>
        </p:txBody>
      </p:sp>
    </p:spTree>
    <p:extLst>
      <p:ext uri="{BB962C8B-B14F-4D97-AF65-F5344CB8AC3E}">
        <p14:creationId xmlns:p14="http://schemas.microsoft.com/office/powerpoint/2010/main" val="111644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r>
              <a:rPr lang="en-US" dirty="0"/>
              <a:t>Go through each of the “Hazard Balls” for</a:t>
            </a:r>
            <a:r>
              <a:rPr lang="en-US" baseline="0" dirty="0"/>
              <a:t> the Cast Away example.</a:t>
            </a:r>
            <a:endParaRPr lang="en-US" dirty="0"/>
          </a:p>
          <a:p>
            <a:r>
              <a:rPr lang="en-US" dirty="0"/>
              <a:t>Let's take a look at a working model of this that will show how these factors all interact to create a dynamic risk level.</a:t>
            </a:r>
          </a:p>
          <a:p>
            <a:endParaRPr lang="en-US" dirty="0"/>
          </a:p>
        </p:txBody>
      </p:sp>
      <p:sp>
        <p:nvSpPr>
          <p:cNvPr id="189444" name="Slide Number Placeholder 3"/>
          <p:cNvSpPr>
            <a:spLocks noGrp="1"/>
          </p:cNvSpPr>
          <p:nvPr>
            <p:ph type="sldNum" sz="quarter" idx="5"/>
          </p:nvPr>
        </p:nvSpPr>
        <p:spPr>
          <a:noFill/>
        </p:spPr>
        <p:txBody>
          <a:bodyPr/>
          <a:lstStyle/>
          <a:p>
            <a:fld id="{14A750D6-0069-4219-88ED-70E5A2812B5C}" type="slidenum">
              <a:rPr lang="en-US" smtClean="0"/>
              <a:pPr/>
              <a:t>21</a:t>
            </a:fld>
            <a:endParaRPr lang="en-US"/>
          </a:p>
        </p:txBody>
      </p:sp>
    </p:spTree>
    <p:extLst>
      <p:ext uri="{BB962C8B-B14F-4D97-AF65-F5344CB8AC3E}">
        <p14:creationId xmlns:p14="http://schemas.microsoft.com/office/powerpoint/2010/main" val="13182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a:t>
            </a:fld>
            <a:endParaRPr lang="en-US"/>
          </a:p>
        </p:txBody>
      </p:sp>
    </p:spTree>
    <p:extLst>
      <p:ext uri="{BB962C8B-B14F-4D97-AF65-F5344CB8AC3E}">
        <p14:creationId xmlns:p14="http://schemas.microsoft.com/office/powerpoint/2010/main" val="341334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(aka Human Factor Hazards) . In the center we see risk levels. As Hazard Factors accumulate on the left-hand side of balance scale, here shown as adding balls into the cylinders, the piston in the Risk Level cylinder moves to the right. Increasing the risk level doesn’t mean that you are going to have an accident, just that the potential for having an accident is increasing.</a:t>
            </a:r>
          </a:p>
          <a:p>
            <a:endParaRPr lang="en-US" altLang="en-US" dirty="0"/>
          </a:p>
          <a:p>
            <a:r>
              <a:rPr lang="en-US" altLang="en-US" dirty="0"/>
              <a:t>In the case of Tom Hanks</a:t>
            </a:r>
            <a:r>
              <a:rPr lang="en-US" altLang="en-US" baseline="0" dirty="0"/>
              <a:t> and Cast Away scene if I land 1 foot to the left of the coral reef and am uninjured, what is the Risk Level? Answer –  it is the same. This is a Close Call not an Accident but the Risk Level for having the accident occur is the same.</a:t>
            </a:r>
            <a:endParaRPr lang="en-US" altLang="en-US" dirty="0"/>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22</a:t>
            </a:fld>
            <a:endParaRPr kumimoji="0" lang="en-US" altLang="en-US" sz="1200"/>
          </a:p>
        </p:txBody>
      </p:sp>
    </p:spTree>
    <p:extLst>
      <p:ext uri="{BB962C8B-B14F-4D97-AF65-F5344CB8AC3E}">
        <p14:creationId xmlns:p14="http://schemas.microsoft.com/office/powerpoint/2010/main" val="74639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23</a:t>
            </a:fld>
            <a:endParaRPr lang="en-US"/>
          </a:p>
        </p:txBody>
      </p:sp>
    </p:spTree>
    <p:extLst>
      <p:ext uri="{BB962C8B-B14F-4D97-AF65-F5344CB8AC3E}">
        <p14:creationId xmlns:p14="http://schemas.microsoft.com/office/powerpoint/2010/main" val="191581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24</a:t>
            </a:fld>
            <a:endParaRPr lang="en-US"/>
          </a:p>
        </p:txBody>
      </p:sp>
    </p:spTree>
    <p:extLst>
      <p:ext uri="{BB962C8B-B14F-4D97-AF65-F5344CB8AC3E}">
        <p14:creationId xmlns:p14="http://schemas.microsoft.com/office/powerpoint/2010/main" val="519970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 All Hazards are the Same Size’ – Have the same impact</a:t>
            </a:r>
          </a:p>
          <a:p>
            <a:endParaRPr lang="en-US" altLang="en-US" dirty="0"/>
          </a:p>
          <a:p>
            <a:r>
              <a:rPr lang="en-US" altLang="en-US" dirty="0"/>
              <a:t>Calculating the impact of risk is more than just identifying the particular hazard. It’s also important to recognize that some hazards have more impact than others. One formula that is used for calculating the individual risk is</a:t>
            </a:r>
          </a:p>
          <a:p>
            <a:r>
              <a:rPr lang="en-US" altLang="en-US" dirty="0"/>
              <a:t>RISK = PROBABILITY</a:t>
            </a:r>
            <a:r>
              <a:rPr lang="en-US" altLang="en-US" baseline="0" dirty="0"/>
              <a:t> </a:t>
            </a:r>
            <a:r>
              <a:rPr lang="en-US" altLang="en-US" dirty="0"/>
              <a:t>OF OCCURENCE * SEVERITY OF OUTCOME</a:t>
            </a:r>
          </a:p>
          <a:p>
            <a:endParaRPr lang="en-US" altLang="en-US" dirty="0"/>
          </a:p>
          <a:p>
            <a:r>
              <a:rPr lang="en-US" altLang="en-US" dirty="0"/>
              <a:t> Let’s take the example of High Altitude. There are a number of illnesses associated with High Altitude.</a:t>
            </a:r>
          </a:p>
          <a:p>
            <a:pPr>
              <a:buFontTx/>
              <a:buChar char="•"/>
            </a:pPr>
            <a:r>
              <a:rPr lang="en-US" altLang="en-US" dirty="0"/>
              <a:t>Mild Altitude Sickness</a:t>
            </a:r>
          </a:p>
          <a:p>
            <a:pPr>
              <a:buFontTx/>
              <a:buChar char="•"/>
            </a:pPr>
            <a:r>
              <a:rPr lang="en-US" altLang="en-US" dirty="0"/>
              <a:t>High Altitude Pulmonary Edema (HAPE)</a:t>
            </a:r>
          </a:p>
          <a:p>
            <a:pPr>
              <a:buFontTx/>
              <a:buChar char="•"/>
            </a:pPr>
            <a:r>
              <a:rPr lang="en-US" altLang="en-US" dirty="0"/>
              <a:t>High Altitude Cerebral Edema (HACE) </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2B38820C-8277-4A2E-B37C-B95428D50453}" type="slidenum">
              <a:rPr kumimoji="0" lang="en-US" altLang="en-US" sz="1200"/>
              <a:pPr eaLnBrk="1" hangingPunct="1">
                <a:spcBef>
                  <a:spcPct val="0"/>
                </a:spcBef>
              </a:pPr>
              <a:t>26</a:t>
            </a:fld>
            <a:endParaRPr kumimoji="0" lang="en-US" altLang="en-US" sz="1200"/>
          </a:p>
        </p:txBody>
      </p:sp>
    </p:spTree>
    <p:extLst>
      <p:ext uri="{BB962C8B-B14F-4D97-AF65-F5344CB8AC3E}">
        <p14:creationId xmlns:p14="http://schemas.microsoft.com/office/powerpoint/2010/main" val="3262057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see what the impact of this particular Hazard Factor will be at 10,000 feet (3,048 meters). </a:t>
            </a:r>
          </a:p>
          <a:p>
            <a:endParaRPr lang="en-US" altLang="en-US" dirty="0"/>
          </a:p>
          <a:p>
            <a:r>
              <a:rPr lang="en-US" altLang="en-US" dirty="0"/>
              <a:t>At 10,000 feet the Probability of Mild Altitude Sickness is moderate but the Severity at this altitude is low so we’ll give it a total value of </a:t>
            </a:r>
          </a:p>
          <a:p>
            <a:r>
              <a:rPr lang="en-US" altLang="en-US" dirty="0"/>
              <a:t>Probability Moderate (5) * Severity Low (1) = Low Risk (5) - GREEN</a:t>
            </a:r>
          </a:p>
          <a:p>
            <a:endParaRPr lang="en-US" altLang="en-US" dirty="0"/>
          </a:p>
          <a:p>
            <a:r>
              <a:rPr lang="en-US" altLang="en-US" dirty="0"/>
              <a:t>High Altitude Pulmonary Edema (HAPE) is</a:t>
            </a:r>
            <a:br>
              <a:rPr lang="en-US" altLang="en-US" dirty="0"/>
            </a:br>
            <a:r>
              <a:rPr lang="en-US" altLang="en-US" dirty="0"/>
              <a:t>Probability Low (1) * Severity High (9) = Low Risk (9) - YELLOW</a:t>
            </a:r>
          </a:p>
          <a:p>
            <a:endParaRPr lang="en-US" altLang="en-US" dirty="0"/>
          </a:p>
          <a:p>
            <a:r>
              <a:rPr lang="en-US" altLang="en-US" dirty="0"/>
              <a:t>High Altitude Cerebral Edema (HACE) is</a:t>
            </a:r>
            <a:br>
              <a:rPr lang="en-US" altLang="en-US" dirty="0"/>
            </a:br>
            <a:r>
              <a:rPr lang="en-US" altLang="en-US" dirty="0"/>
              <a:t>Probability Low (1) * Severity High (9) = Low Risk (9) - YELLOW</a:t>
            </a:r>
          </a:p>
          <a:p>
            <a:endParaRPr lang="en-US" alt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4DAF8D6D-4364-462C-B34F-1A72DCF29352}" type="slidenum">
              <a:rPr kumimoji="0" lang="en-US" altLang="en-US" sz="1200"/>
              <a:pPr eaLnBrk="1" hangingPunct="1">
                <a:spcBef>
                  <a:spcPct val="0"/>
                </a:spcBef>
              </a:pPr>
              <a:t>27</a:t>
            </a:fld>
            <a:endParaRPr kumimoji="0" lang="en-US" altLang="en-US" sz="1200"/>
          </a:p>
        </p:txBody>
      </p:sp>
    </p:spTree>
    <p:extLst>
      <p:ext uri="{BB962C8B-B14F-4D97-AF65-F5344CB8AC3E}">
        <p14:creationId xmlns:p14="http://schemas.microsoft.com/office/powerpoint/2010/main" val="2201246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 high altitudes the Probability of these illnesses is fairly high and the Severity is high. If we assign some numbers to these we get a Risk Level of 12, a very large ‘ball.’</a:t>
            </a:r>
          </a:p>
          <a:p>
            <a:endParaRPr lang="en-US" altLang="en-US" dirty="0"/>
          </a:p>
          <a:p>
            <a:r>
              <a:rPr lang="en-US" altLang="en-US" dirty="0"/>
              <a:t>At 18,000 feet the occurrence of </a:t>
            </a:r>
          </a:p>
          <a:p>
            <a:r>
              <a:rPr lang="en-US" altLang="en-US" dirty="0"/>
              <a:t>Mild Altitude Sickness is </a:t>
            </a:r>
          </a:p>
          <a:p>
            <a:r>
              <a:rPr lang="en-US" altLang="en-US" dirty="0"/>
              <a:t>Probability High (9) * Severity Low (1) = Moderate Risk (9) - YELLOW</a:t>
            </a:r>
          </a:p>
          <a:p>
            <a:endParaRPr lang="en-US" altLang="en-US" dirty="0"/>
          </a:p>
          <a:p>
            <a:r>
              <a:rPr lang="en-US" altLang="en-US" dirty="0"/>
              <a:t>High Altitude Pulmonary Edema (HAPE) is</a:t>
            </a:r>
          </a:p>
          <a:p>
            <a:r>
              <a:rPr lang="en-US" altLang="en-US" dirty="0"/>
              <a:t>Probability Moderate (5) * Severity High (8) = High Risk (40) - RED</a:t>
            </a:r>
          </a:p>
          <a:p>
            <a:endParaRPr lang="en-US" altLang="en-US" dirty="0"/>
          </a:p>
          <a:p>
            <a:r>
              <a:rPr lang="en-US" altLang="en-US" dirty="0"/>
              <a:t>High Altitude Cerebral Edema (HACE) is</a:t>
            </a:r>
          </a:p>
          <a:p>
            <a:r>
              <a:rPr lang="en-US" altLang="en-US" dirty="0"/>
              <a:t>Probability Moderate (5) * Severity High (9) = Low Risk (45) - RED</a:t>
            </a:r>
          </a:p>
          <a:p>
            <a:endParaRPr lang="en-US" altLang="en-US" dirty="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E2910C2F-3079-4FF4-A159-D2146CC9DA6C}" type="slidenum">
              <a:rPr kumimoji="0" lang="en-US" altLang="en-US" sz="1200"/>
              <a:pPr eaLnBrk="1" hangingPunct="1">
                <a:spcBef>
                  <a:spcPct val="0"/>
                </a:spcBef>
              </a:pPr>
              <a:t>28</a:t>
            </a:fld>
            <a:endParaRPr kumimoji="0" lang="en-US" altLang="en-US" sz="1200"/>
          </a:p>
        </p:txBody>
      </p:sp>
    </p:spTree>
    <p:extLst>
      <p:ext uri="{BB962C8B-B14F-4D97-AF65-F5344CB8AC3E}">
        <p14:creationId xmlns:p14="http://schemas.microsoft.com/office/powerpoint/2010/main" val="408057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In the center we see risk levels. As Hazard Factors accumulate on the left-hand side of balance scale, here shown as adding balls into the cylinders, the piston in the Risk Level cylinder will go up. Increasing the risk level doesn’t mean that you are going to have an accident, just that the potential for having an accident is increasing.</a:t>
            </a:r>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29</a:t>
            </a:fld>
            <a:endParaRPr kumimoji="0" lang="en-US" altLang="en-US" sz="1200"/>
          </a:p>
        </p:txBody>
      </p:sp>
    </p:spTree>
    <p:extLst>
      <p:ext uri="{BB962C8B-B14F-4D97-AF65-F5344CB8AC3E}">
        <p14:creationId xmlns:p14="http://schemas.microsoft.com/office/powerpoint/2010/main" val="3320837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In the center we see risk levels. As Hazard Factors accumulate on the left-hand side of balance scale, here shown as adding balls into the cylinders, the piston in the Risk Level cylinder will go up. Increasing the risk level doesn’t mean that you are going to have an accident, just that the potential for having an accident is increasing.</a:t>
            </a:r>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30</a:t>
            </a:fld>
            <a:endParaRPr kumimoji="0" lang="en-US" altLang="en-US" sz="1200"/>
          </a:p>
        </p:txBody>
      </p:sp>
    </p:spTree>
    <p:extLst>
      <p:ext uri="{BB962C8B-B14F-4D97-AF65-F5344CB8AC3E}">
        <p14:creationId xmlns:p14="http://schemas.microsoft.com/office/powerpoint/2010/main" val="182639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you Manage the Risk Level:</a:t>
            </a:r>
          </a:p>
          <a:p>
            <a:pPr marL="228600" indent="-228600">
              <a:buAutoNum type="arabicPeriod"/>
            </a:pPr>
            <a:r>
              <a:rPr lang="en-US" baseline="0" dirty="0"/>
              <a:t>Remove all the Hazards you can</a:t>
            </a:r>
          </a:p>
          <a:p>
            <a:pPr marL="228600" indent="-228600">
              <a:buAutoNum type="arabicPeriod"/>
            </a:pPr>
            <a:r>
              <a:rPr lang="en-US" baseline="0" dirty="0"/>
              <a:t>Add Safety Factors</a:t>
            </a:r>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31</a:t>
            </a:fld>
            <a:endParaRPr lang="en-US"/>
          </a:p>
        </p:txBody>
      </p:sp>
    </p:spTree>
    <p:extLst>
      <p:ext uri="{BB962C8B-B14F-4D97-AF65-F5344CB8AC3E}">
        <p14:creationId xmlns:p14="http://schemas.microsoft.com/office/powerpoint/2010/main" val="2013577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look at adding Safety Factors in the same</a:t>
            </a:r>
            <a:r>
              <a:rPr lang="en-US" baseline="0" dirty="0"/>
              <a:t> three areas</a:t>
            </a:r>
          </a:p>
          <a:p>
            <a:endParaRPr lang="en-US" baseline="0" dirty="0"/>
          </a:p>
          <a:p>
            <a:r>
              <a:rPr lang="en-US" baseline="0" dirty="0"/>
              <a:t>Equipment</a:t>
            </a:r>
          </a:p>
          <a:p>
            <a:r>
              <a:rPr lang="en-US" baseline="0" dirty="0"/>
              <a:t>Environment</a:t>
            </a:r>
          </a:p>
          <a:p>
            <a:r>
              <a:rPr lang="en-US" baseline="0" dirty="0"/>
              <a:t>People</a:t>
            </a:r>
          </a:p>
          <a:p>
            <a:endParaRPr lang="en-US" baseline="0" dirty="0"/>
          </a:p>
          <a:p>
            <a:r>
              <a:rPr lang="en-US" baseline="0" dirty="0"/>
              <a:t>Going back to our High Altitude Example, what can we do to reduce the risk at 18,000 feet?</a:t>
            </a:r>
          </a:p>
          <a:p>
            <a:r>
              <a:rPr lang="en-US" baseline="0" dirty="0"/>
              <a:t>Can we eliminate the Hazard Factors (Balls) that are creating the risk? No</a:t>
            </a:r>
          </a:p>
          <a:p>
            <a:r>
              <a:rPr lang="en-US" baseline="0" dirty="0"/>
              <a:t>What are our other options? Add a Safety Factor</a:t>
            </a:r>
          </a:p>
          <a:p>
            <a:endParaRPr lang="en-US" baseline="0" dirty="0"/>
          </a:p>
          <a:p>
            <a:r>
              <a:rPr lang="en-US" baseline="0" dirty="0"/>
              <a:t>So here is what we did</a:t>
            </a:r>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32</a:t>
            </a:fld>
            <a:endParaRPr lang="en-US"/>
          </a:p>
        </p:txBody>
      </p:sp>
    </p:spTree>
    <p:extLst>
      <p:ext uri="{BB962C8B-B14F-4D97-AF65-F5344CB8AC3E}">
        <p14:creationId xmlns:p14="http://schemas.microsoft.com/office/powerpoint/2010/main" val="9699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objectives of this presentation are to:</a:t>
            </a:r>
          </a:p>
          <a:p>
            <a:endParaRPr lang="en-US" altLang="en-US" dirty="0"/>
          </a:p>
          <a:p>
            <a:pPr marL="176659" indent="-176659">
              <a:buFont typeface="Arial" panose="020B0604020202020204" pitchFamily="34" charset="0"/>
              <a:buChar char="•"/>
              <a:defRPr/>
            </a:pPr>
            <a:r>
              <a:rPr lang="en-US" dirty="0"/>
              <a:t>Provide you with a complete training module for your staff</a:t>
            </a:r>
          </a:p>
          <a:p>
            <a:pPr marL="176659" indent="-176659">
              <a:buFont typeface="Arial" panose="020B0604020202020204" pitchFamily="34" charset="0"/>
              <a:buChar char="•"/>
              <a:defRPr/>
            </a:pPr>
            <a:r>
              <a:rPr lang="en-US" dirty="0"/>
              <a:t>Identify the major causal factors in accidents/near misses</a:t>
            </a:r>
          </a:p>
          <a:p>
            <a:pPr marL="176659" indent="-176659">
              <a:buFont typeface="Arial" panose="020B0604020202020204" pitchFamily="34" charset="0"/>
              <a:buChar char="•"/>
              <a:defRPr/>
            </a:pPr>
            <a:r>
              <a:rPr lang="en-US" dirty="0"/>
              <a:t>Explore a model for managing risk that incorporates the major causal factors</a:t>
            </a:r>
          </a:p>
          <a:p>
            <a:pPr marL="176659" indent="-176659">
              <a:buFont typeface="Arial" panose="020B0604020202020204" pitchFamily="34" charset="0"/>
              <a:buChar char="•"/>
              <a:defRPr/>
            </a:pPr>
            <a:r>
              <a:rPr lang="en-US" dirty="0"/>
              <a:t>Identify methods for assessing and managing risk before an event</a:t>
            </a:r>
          </a:p>
          <a:p>
            <a:pPr marL="176659" indent="-176659">
              <a:buFont typeface="Arial" panose="020B0604020202020204" pitchFamily="34" charset="0"/>
              <a:buChar char="•"/>
              <a:defRPr/>
            </a:pPr>
            <a:r>
              <a:rPr lang="en-US" dirty="0"/>
              <a:t>Identify methods for evaluating risk and mitigating it in the field</a:t>
            </a:r>
          </a:p>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3</a:t>
            </a:fld>
            <a:endParaRPr kumimoji="0" lang="en-US" altLang="en-US" sz="1300"/>
          </a:p>
        </p:txBody>
      </p:sp>
    </p:spTree>
    <p:extLst>
      <p:ext uri="{BB962C8B-B14F-4D97-AF65-F5344CB8AC3E}">
        <p14:creationId xmlns:p14="http://schemas.microsoft.com/office/powerpoint/2010/main" val="2429606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 Gamow bag does.</a:t>
            </a:r>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33</a:t>
            </a:fld>
            <a:endParaRPr lang="en-US"/>
          </a:p>
        </p:txBody>
      </p:sp>
    </p:spTree>
    <p:extLst>
      <p:ext uri="{BB962C8B-B14F-4D97-AF65-F5344CB8AC3E}">
        <p14:creationId xmlns:p14="http://schemas.microsoft.com/office/powerpoint/2010/main" val="3919838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we are seeing the other side of the RASM model. </a:t>
            </a:r>
          </a:p>
          <a:p>
            <a:r>
              <a:rPr lang="en-US" altLang="en-US" dirty="0"/>
              <a:t> </a:t>
            </a:r>
          </a:p>
          <a:p>
            <a:r>
              <a:rPr lang="en-US" altLang="en-US" dirty="0"/>
              <a:t>On the right side we now see another part of the balance </a:t>
            </a:r>
            <a:r>
              <a:rPr lang="en-US" altLang="en-US" dirty="0" err="1"/>
              <a:t>scale</a:t>
            </a:r>
            <a:r>
              <a:rPr lang="en-US" altLang="en-US" dirty="0" err="1">
                <a:sym typeface="Symbol" panose="05050102010706020507" pitchFamily="18" charset="2"/>
              </a:rPr>
              <a:t></a:t>
            </a:r>
            <a:r>
              <a:rPr lang="en-US" altLang="en-US" dirty="0" err="1"/>
              <a:t>the</a:t>
            </a:r>
            <a:r>
              <a:rPr lang="en-US" altLang="en-US" dirty="0"/>
              <a:t> Safety </a:t>
            </a:r>
            <a:r>
              <a:rPr lang="en-US" altLang="en-US" dirty="0" err="1"/>
              <a:t>Factors</a:t>
            </a:r>
            <a:r>
              <a:rPr lang="en-US" altLang="en-US" dirty="0" err="1">
                <a:sym typeface="Symbol" panose="05050102010706020507" pitchFamily="18" charset="2"/>
              </a:rPr>
              <a:t></a:t>
            </a:r>
            <a:r>
              <a:rPr lang="en-US" altLang="en-US" dirty="0" err="1"/>
              <a:t>in</a:t>
            </a:r>
            <a:r>
              <a:rPr lang="en-US" altLang="en-US" dirty="0"/>
              <a:t> three categories as before: Environmental Safety Factors, Equipment Safety Factors, and People Safety Factors. When we add “balls” into the Safety Factors we make the risk level go down. Of course it will never go to zero, but we can reduce the risks by adding Safety Factors in.</a:t>
            </a:r>
          </a:p>
          <a:p>
            <a:endParaRPr lang="en-US" alt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12601F-842D-432C-9C4F-19AF67BC3D6F}" type="slidenum">
              <a:rPr kumimoji="0" lang="en-US" altLang="en-US" sz="1200"/>
              <a:pPr eaLnBrk="1" hangingPunct="1">
                <a:spcBef>
                  <a:spcPct val="0"/>
                </a:spcBef>
              </a:pPr>
              <a:t>34</a:t>
            </a:fld>
            <a:endParaRPr kumimoji="0" lang="en-US" altLang="en-US" sz="1200"/>
          </a:p>
        </p:txBody>
      </p:sp>
    </p:spTree>
    <p:extLst>
      <p:ext uri="{BB962C8B-B14F-4D97-AF65-F5344CB8AC3E}">
        <p14:creationId xmlns:p14="http://schemas.microsoft.com/office/powerpoint/2010/main" val="716602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36</a:t>
            </a:fld>
            <a:endParaRPr kumimoji="0" lang="en-US" altLang="en-US" sz="1200"/>
          </a:p>
        </p:txBody>
      </p:sp>
    </p:spTree>
    <p:extLst>
      <p:ext uri="{BB962C8B-B14F-4D97-AF65-F5344CB8AC3E}">
        <p14:creationId xmlns:p14="http://schemas.microsoft.com/office/powerpoint/2010/main" val="354447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r>
              <a:rPr lang="en-US" dirty="0"/>
              <a:t>Give a summary of what has transpired in the movie up to this point – He survives for 1500 days.</a:t>
            </a:r>
          </a:p>
          <a:p>
            <a:r>
              <a:rPr lang="en-US" dirty="0"/>
              <a:t>Now</a:t>
            </a:r>
            <a:r>
              <a:rPr lang="en-US" baseline="0" dirty="0"/>
              <a:t> watch what happens this time and see what is different from his previous attempt.</a:t>
            </a:r>
            <a:endParaRPr lang="en-US" dirty="0"/>
          </a:p>
        </p:txBody>
      </p:sp>
      <p:sp>
        <p:nvSpPr>
          <p:cNvPr id="208900" name="Slide Number Placeholder 3"/>
          <p:cNvSpPr>
            <a:spLocks noGrp="1"/>
          </p:cNvSpPr>
          <p:nvPr>
            <p:ph type="sldNum" sz="quarter" idx="5"/>
          </p:nvPr>
        </p:nvSpPr>
        <p:spPr>
          <a:noFill/>
        </p:spPr>
        <p:txBody>
          <a:bodyPr/>
          <a:lstStyle/>
          <a:p>
            <a:fld id="{B680C332-8E22-4098-8F9C-8E587D413324}" type="slidenum">
              <a:rPr lang="en-US" smtClean="0"/>
              <a:pPr/>
              <a:t>37</a:t>
            </a:fld>
            <a:endParaRPr lang="en-US"/>
          </a:p>
        </p:txBody>
      </p:sp>
    </p:spTree>
    <p:extLst>
      <p:ext uri="{BB962C8B-B14F-4D97-AF65-F5344CB8AC3E}">
        <p14:creationId xmlns:p14="http://schemas.microsoft.com/office/powerpoint/2010/main" val="194628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Explain</a:t>
            </a:r>
            <a:r>
              <a:rPr lang="en-US" baseline="0" dirty="0"/>
              <a:t> how he has reduced the Hazard Factors</a:t>
            </a:r>
            <a:endParaRPr lang="en-US" dirty="0"/>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38</a:t>
            </a:fld>
            <a:endParaRPr lang="en-US"/>
          </a:p>
        </p:txBody>
      </p:sp>
    </p:spTree>
    <p:extLst>
      <p:ext uri="{BB962C8B-B14F-4D97-AF65-F5344CB8AC3E}">
        <p14:creationId xmlns:p14="http://schemas.microsoft.com/office/powerpoint/2010/main" val="2723551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a:t>Explain how he has increased Safety Factors.</a:t>
            </a:r>
          </a:p>
          <a:p>
            <a:r>
              <a:rPr lang="en-US" dirty="0"/>
              <a:t>Is his Risk Level 0 – No,</a:t>
            </a:r>
            <a:r>
              <a:rPr lang="en-US" baseline="0" dirty="0"/>
              <a:t> but for him, in this situation, it is an Acceptable Level of Risk</a:t>
            </a:r>
          </a:p>
          <a:p>
            <a:endParaRPr lang="en-US" baseline="0" dirty="0"/>
          </a:p>
          <a:p>
            <a:pPr defTabSz="942181">
              <a:defRPr/>
            </a:pPr>
            <a:r>
              <a:rPr lang="en-US" baseline="0" dirty="0"/>
              <a:t>Acceptable Risk has to be defined by each program and each individual activity like the R- R+ we discussed before </a:t>
            </a:r>
          </a:p>
          <a:p>
            <a:endParaRPr lang="en-US" dirty="0"/>
          </a:p>
          <a:p>
            <a:endParaRPr lang="en-US" dirty="0"/>
          </a:p>
        </p:txBody>
      </p:sp>
      <p:sp>
        <p:nvSpPr>
          <p:cNvPr id="210948" name="Slide Number Placeholder 3"/>
          <p:cNvSpPr>
            <a:spLocks noGrp="1"/>
          </p:cNvSpPr>
          <p:nvPr>
            <p:ph type="sldNum" sz="quarter" idx="5"/>
          </p:nvPr>
        </p:nvSpPr>
        <p:spPr>
          <a:noFill/>
        </p:spPr>
        <p:txBody>
          <a:bodyPr/>
          <a:lstStyle/>
          <a:p>
            <a:fld id="{EC2BAD6A-11A5-41BA-98F8-E7F496A72C09}" type="slidenum">
              <a:rPr lang="en-US" smtClean="0"/>
              <a:pPr/>
              <a:t>39</a:t>
            </a:fld>
            <a:endParaRPr lang="en-US"/>
          </a:p>
        </p:txBody>
      </p:sp>
    </p:spTree>
    <p:extLst>
      <p:ext uri="{BB962C8B-B14F-4D97-AF65-F5344CB8AC3E}">
        <p14:creationId xmlns:p14="http://schemas.microsoft.com/office/powerpoint/2010/main" val="3526743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40</a:t>
            </a:fld>
            <a:endParaRPr kumimoji="0" lang="en-US" altLang="en-US" sz="1200"/>
          </a:p>
        </p:txBody>
      </p:sp>
    </p:spTree>
    <p:extLst>
      <p:ext uri="{BB962C8B-B14F-4D97-AF65-F5344CB8AC3E}">
        <p14:creationId xmlns:p14="http://schemas.microsoft.com/office/powerpoint/2010/main" val="2297659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Ask the class what happens when the Risk Level is high and you cannot bring it down to an acceptable level by reducing Hazard Factors or adding Safety Factors. The answer is to bail out. I give a detailed example from my program where leaders have made a good decision by bailing out. They looked at the situation and determined that there was no way to continue without a significant level of risk.</a:t>
            </a:r>
          </a:p>
          <a:p>
            <a:endParaRPr lang="en-US" altLang="en-US"/>
          </a:p>
          <a:p>
            <a:r>
              <a:rPr lang="en-US" altLang="en-US"/>
              <a:t>When you can’t bring the risk down, look at ‘changing the game.’</a:t>
            </a:r>
          </a:p>
          <a:p>
            <a:endParaRPr lang="en-US" altLang="en-US"/>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0F1891F-1FF8-4428-9B9B-89107C127907}" type="slidenum">
              <a:rPr kumimoji="0" lang="en-US" altLang="en-US" sz="1300"/>
              <a:pPr eaLnBrk="1" hangingPunct="1">
                <a:spcBef>
                  <a:spcPct val="0"/>
                </a:spcBef>
              </a:pPr>
              <a:t>41</a:t>
            </a:fld>
            <a:endParaRPr kumimoji="0" lang="en-US" altLang="en-US" sz="1300"/>
          </a:p>
        </p:txBody>
      </p:sp>
    </p:spTree>
    <p:extLst>
      <p:ext uri="{BB962C8B-B14F-4D97-AF65-F5344CB8AC3E}">
        <p14:creationId xmlns:p14="http://schemas.microsoft.com/office/powerpoint/2010/main" val="230488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use the Learning</a:t>
            </a:r>
            <a:r>
              <a:rPr lang="en-US" baseline="0" dirty="0"/>
              <a:t> Zone Model of</a:t>
            </a:r>
          </a:p>
          <a:p>
            <a:endParaRPr lang="en-US" baseline="0" dirty="0"/>
          </a:p>
          <a:p>
            <a:r>
              <a:rPr lang="en-US" baseline="0" dirty="0"/>
              <a:t>Comfort Zone</a:t>
            </a:r>
          </a:p>
          <a:p>
            <a:r>
              <a:rPr lang="en-US" baseline="0" dirty="0"/>
              <a:t>Learning Zone</a:t>
            </a:r>
          </a:p>
          <a:p>
            <a:r>
              <a:rPr lang="en-US" baseline="0" dirty="0"/>
              <a:t>Panic Zone</a:t>
            </a:r>
          </a:p>
          <a:p>
            <a:endParaRPr lang="en-US" baseline="0" dirty="0"/>
          </a:p>
          <a:p>
            <a:r>
              <a:rPr lang="en-US" baseline="0" dirty="0"/>
              <a:t>Explain these are Go, Caution, Stop.</a:t>
            </a:r>
          </a:p>
          <a:p>
            <a:r>
              <a:rPr lang="en-US" baseline="0" dirty="0"/>
              <a:t>The optimal learning takes place in the Learning Zone where there is some level of discomfort. When people move into the Panic Zone, their risk level increases dramatically. Tell stories:</a:t>
            </a:r>
          </a:p>
          <a:p>
            <a:endParaRPr lang="en-US" baseline="0" dirty="0"/>
          </a:p>
          <a:p>
            <a:r>
              <a:rPr lang="en-US" baseline="0" dirty="0"/>
              <a:t>Example: 	Catskills Hiking Story</a:t>
            </a:r>
          </a:p>
          <a:p>
            <a:r>
              <a:rPr lang="en-US" baseline="0" dirty="0"/>
              <a:t>	Arachnophobia &amp; Tent</a:t>
            </a:r>
            <a:endParaRPr lang="en-US" dirty="0"/>
          </a:p>
        </p:txBody>
      </p:sp>
      <p:sp>
        <p:nvSpPr>
          <p:cNvPr id="4" name="Slide Number Placeholder 3"/>
          <p:cNvSpPr>
            <a:spLocks noGrp="1"/>
          </p:cNvSpPr>
          <p:nvPr>
            <p:ph type="sldNum" sz="quarter" idx="10"/>
          </p:nvPr>
        </p:nvSpPr>
        <p:spPr/>
        <p:txBody>
          <a:bodyPr/>
          <a:lstStyle/>
          <a:p>
            <a:fld id="{5B45D67C-695F-4721-9CFA-8FD6AB334458}" type="slidenum">
              <a:rPr lang="en-US" smtClean="0"/>
              <a:t>43</a:t>
            </a:fld>
            <a:endParaRPr lang="en-US"/>
          </a:p>
        </p:txBody>
      </p:sp>
    </p:spTree>
    <p:extLst>
      <p:ext uri="{BB962C8B-B14F-4D97-AF65-F5344CB8AC3E}">
        <p14:creationId xmlns:p14="http://schemas.microsoft.com/office/powerpoint/2010/main" val="894195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44</a:t>
            </a:fld>
            <a:endParaRPr lang="en-US"/>
          </a:p>
        </p:txBody>
      </p:sp>
    </p:spTree>
    <p:extLst>
      <p:ext uri="{BB962C8B-B14F-4D97-AF65-F5344CB8AC3E}">
        <p14:creationId xmlns:p14="http://schemas.microsoft.com/office/powerpoint/2010/main" val="166603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to define an Incident. Bring up the difference between an Incident and a Close Call/Near Miss.</a:t>
            </a:r>
          </a:p>
        </p:txBody>
      </p:sp>
      <p:sp>
        <p:nvSpPr>
          <p:cNvPr id="4" name="Slide Number Placeholder 3"/>
          <p:cNvSpPr>
            <a:spLocks noGrp="1"/>
          </p:cNvSpPr>
          <p:nvPr>
            <p:ph type="sldNum" sz="quarter" idx="10"/>
          </p:nvPr>
        </p:nvSpPr>
        <p:spPr/>
        <p:txBody>
          <a:bodyPr/>
          <a:lstStyle/>
          <a:p>
            <a:fld id="{8CF80720-0B2C-473F-8EE9-CBE17D5AF127}" type="slidenum">
              <a:rPr lang="en-US" smtClean="0"/>
              <a:t>4</a:t>
            </a:fld>
            <a:endParaRPr lang="en-US"/>
          </a:p>
        </p:txBody>
      </p:sp>
    </p:spTree>
    <p:extLst>
      <p:ext uri="{BB962C8B-B14F-4D97-AF65-F5344CB8AC3E}">
        <p14:creationId xmlns:p14="http://schemas.microsoft.com/office/powerpoint/2010/main" val="2731404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45</a:t>
            </a:fld>
            <a:endParaRPr lang="en-US"/>
          </a:p>
        </p:txBody>
      </p:sp>
    </p:spTree>
    <p:extLst>
      <p:ext uri="{BB962C8B-B14F-4D97-AF65-F5344CB8AC3E}">
        <p14:creationId xmlns:p14="http://schemas.microsoft.com/office/powerpoint/2010/main" val="863918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46</a:t>
            </a:fld>
            <a:endParaRPr kumimoji="0" lang="en-US" altLang="en-US" sz="1200"/>
          </a:p>
        </p:txBody>
      </p:sp>
    </p:spTree>
    <p:extLst>
      <p:ext uri="{BB962C8B-B14F-4D97-AF65-F5344CB8AC3E}">
        <p14:creationId xmlns:p14="http://schemas.microsoft.com/office/powerpoint/2010/main" val="2912898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some important discussion questions to have the group discuss.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0B102E-C74C-4739-8382-38812226C5D8}" type="slidenum">
              <a:rPr kumimoji="0" lang="en-US" altLang="en-US" sz="1300"/>
              <a:pPr eaLnBrk="1" hangingPunct="1">
                <a:spcBef>
                  <a:spcPct val="0"/>
                </a:spcBef>
              </a:pPr>
              <a:t>48</a:t>
            </a:fld>
            <a:endParaRPr kumimoji="0" lang="en-US" altLang="en-US" sz="1300"/>
          </a:p>
        </p:txBody>
      </p:sp>
    </p:spTree>
    <p:extLst>
      <p:ext uri="{BB962C8B-B14F-4D97-AF65-F5344CB8AC3E}">
        <p14:creationId xmlns:p14="http://schemas.microsoft.com/office/powerpoint/2010/main" val="3884799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explores how to implement the RASM model in your program. For each activity (backpacking, rock climbing, etc.) you should</a:t>
            </a:r>
          </a:p>
          <a:p>
            <a:endParaRPr lang="en-US" altLang="en-US"/>
          </a:p>
          <a:p>
            <a:pPr>
              <a:buFontTx/>
              <a:buChar char="•"/>
            </a:pPr>
            <a:r>
              <a:rPr lang="en-US" altLang="en-US"/>
              <a:t>Assess the Hazard Factors</a:t>
            </a:r>
            <a:endParaRPr lang="en-US" altLang="en-US" sz="1600"/>
          </a:p>
          <a:p>
            <a:pPr lvl="1">
              <a:buFontTx/>
              <a:buChar char="•"/>
            </a:pPr>
            <a:r>
              <a:rPr lang="en-US" altLang="en-US"/>
              <a:t>Environmental Hazard Factors</a:t>
            </a:r>
            <a:endParaRPr lang="en-US" altLang="en-US" sz="1600"/>
          </a:p>
          <a:p>
            <a:pPr lvl="1">
              <a:buFontTx/>
              <a:buChar char="•"/>
            </a:pPr>
            <a:r>
              <a:rPr lang="en-US" altLang="en-US"/>
              <a:t>Equipment Hazard Factors</a:t>
            </a:r>
            <a:endParaRPr lang="en-US" altLang="en-US" sz="1600"/>
          </a:p>
          <a:p>
            <a:pPr lvl="1">
              <a:buFontTx/>
              <a:buChar char="•"/>
            </a:pPr>
            <a:r>
              <a:rPr lang="en-US" altLang="en-US"/>
              <a:t>People Hazard Factors</a:t>
            </a:r>
            <a:endParaRPr lang="en-US" altLang="en-US" sz="1600"/>
          </a:p>
          <a:p>
            <a:pPr>
              <a:buFontTx/>
              <a:buChar char="•"/>
            </a:pPr>
            <a:r>
              <a:rPr lang="en-US" altLang="en-US"/>
              <a:t>Assess your Safety Factors to deal with the potential hazards </a:t>
            </a:r>
            <a:endParaRPr lang="en-US" altLang="en-US" sz="1600"/>
          </a:p>
          <a:p>
            <a:pPr lvl="1">
              <a:buFontTx/>
              <a:buChar char="•"/>
            </a:pPr>
            <a:r>
              <a:rPr lang="en-US" altLang="en-US"/>
              <a:t>Environmental Safety Factors</a:t>
            </a:r>
            <a:endParaRPr lang="en-US" altLang="en-US" sz="1600"/>
          </a:p>
          <a:p>
            <a:pPr lvl="1">
              <a:buFontTx/>
              <a:buChar char="•"/>
            </a:pPr>
            <a:r>
              <a:rPr lang="en-US" altLang="en-US"/>
              <a:t>Equipment Safety Factors</a:t>
            </a:r>
            <a:endParaRPr lang="en-US" altLang="en-US" sz="1600"/>
          </a:p>
          <a:p>
            <a:pPr lvl="1">
              <a:buFontTx/>
              <a:buChar char="•"/>
            </a:pPr>
            <a:r>
              <a:rPr lang="en-US" altLang="en-US"/>
              <a:t>People Safety Factors</a:t>
            </a:r>
            <a:endParaRPr lang="en-US" altLang="en-US" sz="1600"/>
          </a:p>
          <a:p>
            <a:pPr>
              <a:buFontTx/>
              <a:buChar char="•"/>
            </a:pPr>
            <a:r>
              <a:rPr lang="en-US" altLang="en-US"/>
              <a:t>Decide if the Risk Level is acceptable</a:t>
            </a:r>
            <a:endParaRPr lang="en-US" altLang="en-US" sz="1600"/>
          </a:p>
          <a:p>
            <a:endParaRPr lang="en-US" altLang="en-US"/>
          </a:p>
          <a:p>
            <a:r>
              <a:rPr lang="en-US" altLang="en-US"/>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50</a:t>
            </a:fld>
            <a:endParaRPr kumimoji="0" lang="en-US" altLang="en-US" sz="1300"/>
          </a:p>
        </p:txBody>
      </p:sp>
    </p:spTree>
    <p:extLst>
      <p:ext uri="{BB962C8B-B14F-4D97-AF65-F5344CB8AC3E}">
        <p14:creationId xmlns:p14="http://schemas.microsoft.com/office/powerpoint/2010/main" val="1546706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Once you are doing an activity before a trip goes out you need to have field staff run through this same process. </a:t>
            </a:r>
          </a:p>
          <a:p>
            <a:endParaRPr lang="en-US" altLang="en-US"/>
          </a:p>
          <a:p>
            <a:pPr eaLnBrk="1" hangingPunct="1">
              <a:lnSpc>
                <a:spcPct val="90000"/>
              </a:lnSpc>
              <a:buClr>
                <a:schemeClr val="tx1"/>
              </a:buClr>
              <a:buFontTx/>
              <a:buChar char="•"/>
            </a:pPr>
            <a:r>
              <a:rPr lang="en-US" altLang="en-US" sz="2700">
                <a:solidFill>
                  <a:srgbClr val="363636"/>
                </a:solidFill>
              </a:rPr>
              <a:t>Assess/Review the Hazard Factors</a:t>
            </a:r>
          </a:p>
          <a:p>
            <a:pPr lvl="1" eaLnBrk="1" hangingPunct="1">
              <a:lnSpc>
                <a:spcPct val="90000"/>
              </a:lnSpc>
              <a:buClr>
                <a:schemeClr val="tx1"/>
              </a:buClr>
              <a:buFontTx/>
              <a:buChar char="•"/>
            </a:pPr>
            <a:r>
              <a:rPr lang="en-US" altLang="en-US" sz="2500">
                <a:solidFill>
                  <a:srgbClr val="363636"/>
                </a:solidFill>
              </a:rPr>
              <a:t>Environmental Hazard Factors</a:t>
            </a:r>
          </a:p>
          <a:p>
            <a:pPr lvl="1" eaLnBrk="1" hangingPunct="1">
              <a:lnSpc>
                <a:spcPct val="90000"/>
              </a:lnSpc>
              <a:buClr>
                <a:schemeClr val="tx1"/>
              </a:buClr>
              <a:buFontTx/>
              <a:buChar char="•"/>
            </a:pPr>
            <a:r>
              <a:rPr lang="en-US" altLang="en-US" sz="2500">
                <a:solidFill>
                  <a:srgbClr val="363636"/>
                </a:solidFill>
              </a:rPr>
              <a:t>Equipment Hazard Factors</a:t>
            </a:r>
          </a:p>
          <a:p>
            <a:pPr lvl="1" eaLnBrk="1" hangingPunct="1">
              <a:lnSpc>
                <a:spcPct val="90000"/>
              </a:lnSpc>
              <a:buClr>
                <a:schemeClr val="tx1"/>
              </a:buClr>
              <a:buFontTx/>
              <a:buChar char="•"/>
            </a:pPr>
            <a:r>
              <a:rPr lang="en-US" altLang="en-US" sz="2500">
                <a:solidFill>
                  <a:srgbClr val="363636"/>
                </a:solidFill>
              </a:rPr>
              <a:t>People Hazard Factors</a:t>
            </a:r>
          </a:p>
          <a:p>
            <a:pPr eaLnBrk="1" hangingPunct="1">
              <a:lnSpc>
                <a:spcPct val="90000"/>
              </a:lnSpc>
              <a:buFontTx/>
              <a:buChar char="•"/>
            </a:pPr>
            <a:r>
              <a:rPr lang="en-US" altLang="en-US" sz="2500">
                <a:solidFill>
                  <a:srgbClr val="363636"/>
                </a:solidFill>
              </a:rPr>
              <a:t>Prepare an Hazard Briefing for participants</a:t>
            </a:r>
          </a:p>
          <a:p>
            <a:pPr lvl="1" eaLnBrk="1" hangingPunct="1">
              <a:lnSpc>
                <a:spcPct val="90000"/>
              </a:lnSpc>
              <a:buFontTx/>
              <a:buChar char="•"/>
            </a:pPr>
            <a:r>
              <a:rPr lang="en-US" altLang="en-US" sz="2500">
                <a:solidFill>
                  <a:srgbClr val="363636"/>
                </a:solidFill>
              </a:rPr>
              <a:t>What do they need to know to keep themselves safe</a:t>
            </a:r>
          </a:p>
          <a:p>
            <a:pPr eaLnBrk="1" hangingPunct="1">
              <a:lnSpc>
                <a:spcPct val="90000"/>
              </a:lnSpc>
              <a:buClr>
                <a:schemeClr val="tx1"/>
              </a:buClr>
              <a:buFontTx/>
              <a:buChar char="•"/>
            </a:pPr>
            <a:r>
              <a:rPr lang="en-US" altLang="en-US" sz="2700">
                <a:solidFill>
                  <a:srgbClr val="363636"/>
                </a:solidFill>
              </a:rPr>
              <a:t>Assess/Review your Safety Factors to deal with the potential hazards</a:t>
            </a:r>
            <a:r>
              <a:rPr lang="en-US" altLang="en-US" sz="2700">
                <a:solidFill>
                  <a:srgbClr val="000000"/>
                </a:solidFill>
              </a:rPr>
              <a:t> </a:t>
            </a:r>
          </a:p>
          <a:p>
            <a:pPr lvl="1" eaLnBrk="1" hangingPunct="1">
              <a:lnSpc>
                <a:spcPct val="90000"/>
              </a:lnSpc>
              <a:buClr>
                <a:schemeClr val="tx1"/>
              </a:buClr>
              <a:buFontTx/>
              <a:buChar char="•"/>
            </a:pPr>
            <a:r>
              <a:rPr lang="en-US" altLang="en-US" sz="2500">
                <a:solidFill>
                  <a:srgbClr val="363636"/>
                </a:solidFill>
              </a:rPr>
              <a:t>Environmental Safety Factors</a:t>
            </a:r>
          </a:p>
          <a:p>
            <a:pPr lvl="1" eaLnBrk="1" hangingPunct="1">
              <a:lnSpc>
                <a:spcPct val="90000"/>
              </a:lnSpc>
              <a:buClr>
                <a:schemeClr val="tx1"/>
              </a:buClr>
              <a:buFontTx/>
              <a:buChar char="•"/>
            </a:pPr>
            <a:r>
              <a:rPr lang="en-US" altLang="en-US" sz="2500">
                <a:solidFill>
                  <a:srgbClr val="363636"/>
                </a:solidFill>
              </a:rPr>
              <a:t>Equipment Safety Factors</a:t>
            </a:r>
          </a:p>
          <a:p>
            <a:pPr lvl="1" eaLnBrk="1" hangingPunct="1">
              <a:lnSpc>
                <a:spcPct val="90000"/>
              </a:lnSpc>
              <a:buClr>
                <a:schemeClr val="tx1"/>
              </a:buClr>
              <a:buFontTx/>
              <a:buChar char="•"/>
            </a:pPr>
            <a:r>
              <a:rPr lang="en-US" altLang="en-US" sz="2500">
                <a:solidFill>
                  <a:srgbClr val="363636"/>
                </a:solidFill>
              </a:rPr>
              <a:t>People Safety Factors</a:t>
            </a:r>
          </a:p>
          <a:p>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C9760B9A-1C7C-4513-9034-240161D686B6}" type="slidenum">
              <a:rPr kumimoji="0" lang="en-US" altLang="en-US" sz="1300"/>
              <a:pPr eaLnBrk="1" hangingPunct="1">
                <a:spcBef>
                  <a:spcPct val="0"/>
                </a:spcBef>
              </a:pPr>
              <a:t>51</a:t>
            </a:fld>
            <a:endParaRPr kumimoji="0" lang="en-US" altLang="en-US" sz="1300"/>
          </a:p>
        </p:txBody>
      </p:sp>
    </p:spTree>
    <p:extLst>
      <p:ext uri="{BB962C8B-B14F-4D97-AF65-F5344CB8AC3E}">
        <p14:creationId xmlns:p14="http://schemas.microsoft.com/office/powerpoint/2010/main" val="65235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During the trip leaders should use the RASM model to regularly assess the situation for Hazard Factors and for increasing Risk Levels. Using a standard medical model you should “treat” (remove) all the Hazard Factors you can and “treat” (add) all the Safety Factors you can and then reassess the situation. </a:t>
            </a:r>
          </a:p>
          <a:p>
            <a:endParaRPr lang="en-US" altLang="en-US"/>
          </a:p>
          <a:p>
            <a:r>
              <a:rPr lang="en-US" altLang="en-US"/>
              <a:t>I remind people of the Patient Assessment System (PAS) taught in many first aid courses. This is a model that they probably know already and RASM mirrors this approach. Giving them another tool that syncs with logical frameworks they already use helps them remember.</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A9F5A5-ED3D-41F1-BDF1-46DE589C723B}" type="slidenum">
              <a:rPr kumimoji="0" lang="en-US" altLang="en-US" sz="1300"/>
              <a:pPr eaLnBrk="1" hangingPunct="1">
                <a:spcBef>
                  <a:spcPct val="0"/>
                </a:spcBef>
              </a:pPr>
              <a:t>52</a:t>
            </a:fld>
            <a:endParaRPr kumimoji="0" lang="en-US" altLang="en-US" sz="1300"/>
          </a:p>
        </p:txBody>
      </p:sp>
    </p:spTree>
    <p:extLst>
      <p:ext uri="{BB962C8B-B14F-4D97-AF65-F5344CB8AC3E}">
        <p14:creationId xmlns:p14="http://schemas.microsoft.com/office/powerpoint/2010/main" val="1629360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Gathering data for both accidents and close calls is essential to get the full picture of potential risk. Remind people about the Accident Iceberg and any examples you gave there.</a:t>
            </a:r>
          </a:p>
          <a:p>
            <a:endParaRPr lang="en-US" altLang="en-US"/>
          </a:p>
          <a:p>
            <a:r>
              <a:rPr lang="en-US" altLang="en-US"/>
              <a:t>Using whatever your program’s format is people should turn in both accident reports and close call reports. This is a time to reinforce with leaders how critical this is to overall risk management. </a:t>
            </a:r>
          </a:p>
          <a:p>
            <a:endParaRPr lang="en-US" altLang="en-US"/>
          </a:p>
          <a:p>
            <a:r>
              <a:rPr lang="en-US" altLang="en-US"/>
              <a:t>Note: People interested in tools for collecting and managing incident data should refer to the International Incident Database Project (www.incidentdatabase.org)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48CC7F7-A0BB-4D43-8BA8-71C3A3AB5F63}" type="slidenum">
              <a:rPr kumimoji="0" lang="en-US" altLang="en-US" sz="1300"/>
              <a:pPr eaLnBrk="1" hangingPunct="1">
                <a:spcBef>
                  <a:spcPct val="0"/>
                </a:spcBef>
              </a:pPr>
              <a:t>53</a:t>
            </a:fld>
            <a:endParaRPr kumimoji="0" lang="en-US" altLang="en-US" sz="1300"/>
          </a:p>
        </p:txBody>
      </p:sp>
    </p:spTree>
    <p:extLst>
      <p:ext uri="{BB962C8B-B14F-4D97-AF65-F5344CB8AC3E}">
        <p14:creationId xmlns:p14="http://schemas.microsoft.com/office/powerpoint/2010/main" val="2490591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explores how to implement the RASM model in your program. For each activity (backpacking, rock climbing, etc.) you should</a:t>
            </a:r>
          </a:p>
          <a:p>
            <a:endParaRPr lang="en-US" altLang="en-US" dirty="0"/>
          </a:p>
          <a:p>
            <a:pPr>
              <a:buFontTx/>
              <a:buChar char="•"/>
            </a:pPr>
            <a:r>
              <a:rPr lang="en-US" altLang="en-US" dirty="0"/>
              <a:t>Assess the Hazard Factors</a:t>
            </a:r>
            <a:endParaRPr lang="en-US" altLang="en-US" sz="1600" dirty="0"/>
          </a:p>
          <a:p>
            <a:pPr lvl="1">
              <a:buFontTx/>
              <a:buChar char="•"/>
            </a:pPr>
            <a:r>
              <a:rPr lang="en-US" altLang="en-US" dirty="0"/>
              <a:t>Environmental Hazard Factors</a:t>
            </a:r>
            <a:endParaRPr lang="en-US" altLang="en-US" sz="1600" dirty="0"/>
          </a:p>
          <a:p>
            <a:pPr lvl="1">
              <a:buFontTx/>
              <a:buChar char="•"/>
            </a:pPr>
            <a:r>
              <a:rPr lang="en-US" altLang="en-US" dirty="0"/>
              <a:t>Equipment Hazard Factors</a:t>
            </a:r>
            <a:endParaRPr lang="en-US" altLang="en-US" sz="1600" dirty="0"/>
          </a:p>
          <a:p>
            <a:pPr lvl="1">
              <a:buFontTx/>
              <a:buChar char="•"/>
            </a:pPr>
            <a:r>
              <a:rPr lang="en-US" altLang="en-US" dirty="0"/>
              <a:t>People Hazard Factors</a:t>
            </a:r>
            <a:endParaRPr lang="en-US" altLang="en-US" sz="1600" dirty="0"/>
          </a:p>
          <a:p>
            <a:pPr>
              <a:buFontTx/>
              <a:buChar char="•"/>
            </a:pPr>
            <a:r>
              <a:rPr lang="en-US" altLang="en-US" dirty="0"/>
              <a:t>Assess your Safety Factors to deal with the potential hazards </a:t>
            </a:r>
            <a:endParaRPr lang="en-US" altLang="en-US" sz="1600" dirty="0"/>
          </a:p>
          <a:p>
            <a:pPr lvl="1">
              <a:buFontTx/>
              <a:buChar char="•"/>
            </a:pPr>
            <a:r>
              <a:rPr lang="en-US" altLang="en-US" dirty="0"/>
              <a:t>Environmental Safety Factors</a:t>
            </a:r>
            <a:endParaRPr lang="en-US" altLang="en-US" sz="1600" dirty="0"/>
          </a:p>
          <a:p>
            <a:pPr lvl="1">
              <a:buFontTx/>
              <a:buChar char="•"/>
            </a:pPr>
            <a:r>
              <a:rPr lang="en-US" altLang="en-US" dirty="0"/>
              <a:t>Equipment Safety Factors</a:t>
            </a:r>
            <a:endParaRPr lang="en-US" altLang="en-US" sz="1600" dirty="0"/>
          </a:p>
          <a:p>
            <a:pPr lvl="1">
              <a:buFontTx/>
              <a:buChar char="•"/>
            </a:pPr>
            <a:r>
              <a:rPr lang="en-US" altLang="en-US" dirty="0"/>
              <a:t>People Safety Factors</a:t>
            </a:r>
            <a:endParaRPr lang="en-US" altLang="en-US" sz="1600" dirty="0"/>
          </a:p>
          <a:p>
            <a:pPr>
              <a:buFontTx/>
              <a:buChar char="•"/>
            </a:pPr>
            <a:r>
              <a:rPr lang="en-US" altLang="en-US" dirty="0"/>
              <a:t>Decide if the Risk Level is acceptable</a:t>
            </a:r>
            <a:endParaRPr lang="en-US" altLang="en-US" sz="1600" dirty="0"/>
          </a:p>
          <a:p>
            <a:endParaRPr lang="en-US" altLang="en-US" dirty="0"/>
          </a:p>
          <a:p>
            <a:r>
              <a:rPr lang="en-US" altLang="en-US" dirty="0"/>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54</a:t>
            </a:fld>
            <a:endParaRPr kumimoji="0" lang="en-US" altLang="en-US" sz="1300"/>
          </a:p>
        </p:txBody>
      </p:sp>
    </p:spTree>
    <p:extLst>
      <p:ext uri="{BB962C8B-B14F-4D97-AF65-F5344CB8AC3E}">
        <p14:creationId xmlns:p14="http://schemas.microsoft.com/office/powerpoint/2010/main" val="1374949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fld id="{EB496E52-C4E1-4232-A44D-1DE5B597C597}" type="slidenum">
              <a:rPr lang="en-US" smtClean="0"/>
              <a:pPr/>
              <a:t>55</a:t>
            </a:fld>
            <a:endParaRPr lang="en-US"/>
          </a:p>
        </p:txBody>
      </p:sp>
    </p:spTree>
    <p:extLst>
      <p:ext uri="{BB962C8B-B14F-4D97-AF65-F5344CB8AC3E}">
        <p14:creationId xmlns:p14="http://schemas.microsoft.com/office/powerpoint/2010/main" val="2065877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r>
              <a:rPr lang="en-US" dirty="0"/>
              <a:t>If you see something, say something. This is Bystander Intervention back on campus. If you see something that is a potential hazardous situation and you don’t intervene,</a:t>
            </a:r>
            <a:r>
              <a:rPr lang="en-US" baseline="0" dirty="0"/>
              <a:t> what are you? You are a Hazard Ball (People Hazard). I remind my students that others know that they are outdoor program leaders and know first aid and CPR. If they see you not reacting, they may assume that it’s not a hazardous situation. Leadership is about stepping up even when it’s difficult.</a:t>
            </a:r>
            <a:endParaRPr lang="en-US" dirty="0"/>
          </a:p>
        </p:txBody>
      </p:sp>
      <p:sp>
        <p:nvSpPr>
          <p:cNvPr id="230404" name="Slide Number Placeholder 3"/>
          <p:cNvSpPr>
            <a:spLocks noGrp="1"/>
          </p:cNvSpPr>
          <p:nvPr>
            <p:ph type="sldNum" sz="quarter" idx="5"/>
          </p:nvPr>
        </p:nvSpPr>
        <p:spPr>
          <a:noFill/>
        </p:spPr>
        <p:txBody>
          <a:bodyPr/>
          <a:lstStyle/>
          <a:p>
            <a:fld id="{D93087BF-E849-45F2-BEC2-FF8DFE1B940F}" type="slidenum">
              <a:rPr lang="en-US" smtClean="0"/>
              <a:pPr/>
              <a:t>56</a:t>
            </a:fld>
            <a:endParaRPr lang="en-US"/>
          </a:p>
        </p:txBody>
      </p:sp>
    </p:spTree>
    <p:extLst>
      <p:ext uri="{BB962C8B-B14F-4D97-AF65-F5344CB8AC3E}">
        <p14:creationId xmlns:p14="http://schemas.microsoft.com/office/powerpoint/2010/main" val="208421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6</a:t>
            </a:fld>
            <a:endParaRPr lang="en-US"/>
          </a:p>
        </p:txBody>
      </p:sp>
    </p:spTree>
    <p:extLst>
      <p:ext uri="{BB962C8B-B14F-4D97-AF65-F5344CB8AC3E}">
        <p14:creationId xmlns:p14="http://schemas.microsoft.com/office/powerpoint/2010/main" val="3651743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a:p>
        </p:txBody>
      </p:sp>
      <p:sp>
        <p:nvSpPr>
          <p:cNvPr id="242692" name="Slide Number Placeholder 3"/>
          <p:cNvSpPr>
            <a:spLocks noGrp="1"/>
          </p:cNvSpPr>
          <p:nvPr>
            <p:ph type="sldNum" sz="quarter" idx="5"/>
          </p:nvPr>
        </p:nvSpPr>
        <p:spPr>
          <a:noFill/>
        </p:spPr>
        <p:txBody>
          <a:bodyPr/>
          <a:lstStyle/>
          <a:p>
            <a:fld id="{4C033077-72B6-4FC3-8162-019B3FF1B8B0}" type="slidenum">
              <a:rPr lang="en-US" smtClean="0"/>
              <a:pPr/>
              <a:t>57</a:t>
            </a:fld>
            <a:endParaRPr lang="en-US"/>
          </a:p>
        </p:txBody>
      </p:sp>
    </p:spTree>
    <p:extLst>
      <p:ext uri="{BB962C8B-B14F-4D97-AF65-F5344CB8AC3E}">
        <p14:creationId xmlns:p14="http://schemas.microsoft.com/office/powerpoint/2010/main" val="1026402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58</a:t>
            </a:fld>
            <a:endParaRPr lang="uk-UA"/>
          </a:p>
        </p:txBody>
      </p:sp>
    </p:spTree>
    <p:extLst>
      <p:ext uri="{BB962C8B-B14F-4D97-AF65-F5344CB8AC3E}">
        <p14:creationId xmlns:p14="http://schemas.microsoft.com/office/powerpoint/2010/main" val="3837802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a:p>
        </p:txBody>
      </p:sp>
      <p:sp>
        <p:nvSpPr>
          <p:cNvPr id="231428" name="Slide Number Placeholder 3"/>
          <p:cNvSpPr>
            <a:spLocks noGrp="1"/>
          </p:cNvSpPr>
          <p:nvPr>
            <p:ph type="sldNum" sz="quarter" idx="5"/>
          </p:nvPr>
        </p:nvSpPr>
        <p:spPr>
          <a:noFill/>
        </p:spPr>
        <p:txBody>
          <a:bodyPr/>
          <a:lstStyle/>
          <a:p>
            <a:fld id="{BD869E9A-9413-4A1D-AFD7-F2226AAC0FD3}" type="slidenum">
              <a:rPr lang="en-US" smtClean="0"/>
              <a:pPr/>
              <a:t>59</a:t>
            </a:fld>
            <a:endParaRPr lang="en-US"/>
          </a:p>
        </p:txBody>
      </p:sp>
    </p:spTree>
    <p:extLst>
      <p:ext uri="{BB962C8B-B14F-4D97-AF65-F5344CB8AC3E}">
        <p14:creationId xmlns:p14="http://schemas.microsoft.com/office/powerpoint/2010/main" val="258813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this model there are two different types of risk the first is what I call Negative R(</a:t>
            </a:r>
            <a:r>
              <a:rPr lang="en-US" altLang="en-US" dirty="0" err="1"/>
              <a:t>isk</a:t>
            </a:r>
            <a:r>
              <a:rPr lang="en-US" altLang="en-US" dirty="0"/>
              <a:t>) or Negative R. Negative R is the potential for loss injury or illness which is what we typically associate with accidents in the field. Positive R(</a:t>
            </a:r>
            <a:r>
              <a:rPr lang="en-US" altLang="en-US" dirty="0" err="1"/>
              <a:t>isk</a:t>
            </a:r>
            <a:r>
              <a:rPr lang="en-US" altLang="en-US" dirty="0"/>
              <a:t>) or Positive R is the potential for gain growth and development. So in all of our programs, we have both Negative R and Positive R. </a:t>
            </a:r>
          </a:p>
          <a:p>
            <a:endParaRPr lang="en-US" altLang="en-US" dirty="0"/>
          </a:p>
          <a:p>
            <a:r>
              <a:rPr lang="en-US" altLang="en-US" dirty="0"/>
              <a:t>We all know about the negative model of risk, what is the positive side of risk in our industry? Risk is an underlying principal in all of outdoor and adventure education. The fundamental philosophical principles of Kurt Hahn and others is that the exposure to risk/challenge is what impels people to personal growth. </a:t>
            </a:r>
          </a:p>
          <a:p>
            <a:endParaRPr lang="en-US" altLang="en-US" dirty="0"/>
          </a:p>
          <a:p>
            <a:r>
              <a:rPr lang="en-US" altLang="en-US" dirty="0"/>
              <a:t>Each program has to evaluate the level of Negative R that is appropriate for your organization's mission. For example, in my work running wilderness orientation programs for incoming college freshmen, the level of Negative R that is appropriate to accomplish our mission is low. However, if I am working in a therapeutic program with serious drug offenders, the consequences for them not getting off drugs have huge Negative R so I would tolerate running a program that might have a higher Negative R in order to influence behavior change. </a:t>
            </a:r>
          </a:p>
          <a:p>
            <a:endParaRPr lang="en-US" altLang="en-US" dirty="0"/>
          </a:p>
          <a:p>
            <a:endParaRPr lang="en-US"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E93A8EC7-F3A3-47D7-9A16-11D4130144B9}" type="slidenum">
              <a:rPr kumimoji="0" lang="en-US" altLang="en-US" sz="1300"/>
              <a:pPr eaLnBrk="1" hangingPunct="1">
                <a:spcBef>
                  <a:spcPct val="0"/>
                </a:spcBef>
              </a:pPr>
              <a:t>7</a:t>
            </a:fld>
            <a:endParaRPr kumimoji="0" lang="en-US" altLang="en-US" sz="1300"/>
          </a:p>
        </p:txBody>
      </p:sp>
    </p:spTree>
    <p:extLst>
      <p:ext uri="{BB962C8B-B14F-4D97-AF65-F5344CB8AC3E}">
        <p14:creationId xmlns:p14="http://schemas.microsoft.com/office/powerpoint/2010/main" val="249847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8</a:t>
            </a:fld>
            <a:endParaRPr lang="en-US"/>
          </a:p>
        </p:txBody>
      </p:sp>
    </p:spTree>
    <p:extLst>
      <p:ext uri="{BB962C8B-B14F-4D97-AF65-F5344CB8AC3E}">
        <p14:creationId xmlns:p14="http://schemas.microsoft.com/office/powerpoint/2010/main" val="407657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risk is inherent in our programs. That is Negative R exists in all adventure activities. </a:t>
            </a:r>
            <a:br>
              <a:rPr lang="en-US" altLang="en-US" dirty="0"/>
            </a:br>
            <a:r>
              <a:rPr lang="en-US" altLang="en-US" dirty="0"/>
              <a:t>Risk is expected. Negative R can occur at any time so we have to expect the unexpected. </a:t>
            </a:r>
            <a:br>
              <a:rPr lang="en-US" altLang="en-US" dirty="0"/>
            </a:br>
            <a:r>
              <a:rPr lang="en-US" altLang="en-US" dirty="0"/>
              <a:t>Risk is manufactured. We plan programs with the understanding that there is some Negative R. In fact our programs wouldn't function without some level of Negative R. </a:t>
            </a:r>
            <a:br>
              <a:rPr lang="en-US" altLang="en-US" dirty="0"/>
            </a:br>
            <a:r>
              <a:rPr lang="en-US" altLang="en-US" dirty="0"/>
              <a:t>And finally risk is integral. Both Negative R and Positive R are essential parts of our programs.</a:t>
            </a:r>
          </a:p>
          <a:p>
            <a:endParaRPr lang="en-US" alt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FD11922-2ECB-4A18-8F5D-56B93C1D30AA}" type="slidenum">
              <a:rPr kumimoji="0" lang="en-US" altLang="en-US" sz="1300"/>
              <a:pPr eaLnBrk="1" hangingPunct="1">
                <a:spcBef>
                  <a:spcPct val="0"/>
                </a:spcBef>
              </a:pPr>
              <a:t>9</a:t>
            </a:fld>
            <a:endParaRPr kumimoji="0" lang="en-US" altLang="en-US" sz="1300"/>
          </a:p>
        </p:txBody>
      </p:sp>
    </p:spTree>
    <p:extLst>
      <p:ext uri="{BB962C8B-B14F-4D97-AF65-F5344CB8AC3E}">
        <p14:creationId xmlns:p14="http://schemas.microsoft.com/office/powerpoint/2010/main" val="185650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Risk Assessment and Safety Management model (RASM) takes into account the negative causation factors or hazards of previous models but it also adds in positive safety factors which interact dynamically with a hazard factors to alter the risk level. That means that managing risk can be accomplished by both reducing hazard factors and also by adding safety factors in the equation, something the earlier models didn’t focus on.</a:t>
            </a:r>
          </a:p>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197DCF3E-420C-4893-AF31-204DE286AC40}" type="slidenum">
              <a:rPr kumimoji="0" lang="en-US" altLang="en-US" sz="1300"/>
              <a:pPr eaLnBrk="1" hangingPunct="1">
                <a:spcBef>
                  <a:spcPct val="0"/>
                </a:spcBef>
              </a:pPr>
              <a:t>10</a:t>
            </a:fld>
            <a:endParaRPr kumimoji="0" lang="en-US" altLang="en-US" sz="1300"/>
          </a:p>
        </p:txBody>
      </p:sp>
    </p:spTree>
    <p:extLst>
      <p:ext uri="{BB962C8B-B14F-4D97-AF65-F5344CB8AC3E}">
        <p14:creationId xmlns:p14="http://schemas.microsoft.com/office/powerpoint/2010/main" val="20231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5/31/2019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5/31/2019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5/31/2019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5/31/2019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5/31/2019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5/31/2019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5/31/2019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516636"/>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69900" y="6260635"/>
            <a:ext cx="2616200" cy="307777"/>
          </a:xfrm>
          <a:prstGeom prst="rect">
            <a:avLst/>
          </a:prstGeom>
          <a:noFill/>
        </p:spPr>
        <p:txBody>
          <a:bodyPr wrap="square" rtlCol="0">
            <a:spAutoFit/>
          </a:bodyPr>
          <a:lstStyle/>
          <a:p>
            <a:r>
              <a:rPr lang="en-US" sz="1400" b="1" dirty="0">
                <a:solidFill>
                  <a:schemeClr val="accent2"/>
                </a:solidFill>
              </a:rPr>
              <a:t>IncidentAnalytix.com</a:t>
            </a:r>
            <a:endParaRPr lang="uk-UA" sz="1000" b="1" dirty="0">
              <a:solidFill>
                <a:schemeClr val="accent2"/>
              </a:solidFill>
            </a:endParaRPr>
          </a:p>
        </p:txBody>
      </p:sp>
      <p:cxnSp>
        <p:nvCxnSpPr>
          <p:cNvPr id="5" name="Straight Connector 4"/>
          <p:cNvCxnSpPr>
            <a:cxnSpLocks/>
          </p:cNvCxnSpPr>
          <p:nvPr userDrawn="1"/>
        </p:nvCxnSpPr>
        <p:spPr>
          <a:xfrm>
            <a:off x="469900" y="6286984"/>
            <a:ext cx="0" cy="208005"/>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57857"/>
            <a:ext cx="3632200" cy="715581"/>
          </a:xfrm>
          <a:prstGeom prst="rect">
            <a:avLst/>
          </a:prstGeom>
          <a:noFill/>
        </p:spPr>
        <p:txBody>
          <a:bodyPr wrap="square" rtlCol="0">
            <a:spAutoFit/>
          </a:bodyPr>
          <a:lstStyle>
            <a:lvl1pPr>
              <a:defRPr lang="uk-UA" sz="225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50252660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5/31/2019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5/31/2019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5/31/2019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5/31/2019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5/31/2019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incidentanalytix.com/" TargetMode="External"/><Relationship Id="rId4" Type="http://schemas.openxmlformats.org/officeDocument/2006/relationships/hyperlink" Target="http://www.outdoored.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2127"/>
            <a:ext cx="11010900" cy="2906997"/>
          </a:xfrm>
        </p:spPr>
        <p:txBody>
          <a:bodyPr>
            <a:normAutofit/>
          </a:bodyPr>
          <a:lstStyle/>
          <a:p>
            <a:pPr algn="ctr"/>
            <a:r>
              <a:rPr lang="en-US" sz="8000" dirty="0"/>
              <a:t>Risk Assessment &amp; </a:t>
            </a:r>
            <a:br>
              <a:rPr lang="en-US" sz="8000" dirty="0"/>
            </a:br>
            <a:r>
              <a:rPr lang="en-US" sz="8000" dirty="0"/>
              <a:t>Safety Management (RASM)</a:t>
            </a:r>
          </a:p>
        </p:txBody>
      </p:sp>
      <p:sp>
        <p:nvSpPr>
          <p:cNvPr id="3" name="Subtitle 2"/>
          <p:cNvSpPr>
            <a:spLocks noGrp="1"/>
          </p:cNvSpPr>
          <p:nvPr>
            <p:ph type="subTitle" idx="1"/>
          </p:nvPr>
        </p:nvSpPr>
        <p:spPr>
          <a:xfrm>
            <a:off x="501343" y="4784988"/>
            <a:ext cx="11109705" cy="754025"/>
          </a:xfrm>
        </p:spPr>
        <p:txBody>
          <a:bodyPr>
            <a:noAutofit/>
          </a:bodyPr>
          <a:lstStyle/>
          <a:p>
            <a:pPr algn="ctr"/>
            <a:r>
              <a:rPr lang="en-US" sz="3600" b="1" dirty="0">
                <a:solidFill>
                  <a:srgbClr val="FF9900"/>
                </a:solidFill>
              </a:rPr>
              <a:t>Manage Program Safety through Active Leadership</a:t>
            </a:r>
          </a:p>
        </p:txBody>
      </p:sp>
      <p:sp>
        <p:nvSpPr>
          <p:cNvPr id="4" name="Text Box 5"/>
          <p:cNvSpPr txBox="1">
            <a:spLocks noChangeArrowheads="1"/>
          </p:cNvSpPr>
          <p:nvPr/>
        </p:nvSpPr>
        <p:spPr bwMode="auto">
          <a:xfrm>
            <a:off x="240919" y="6370863"/>
            <a:ext cx="3962400" cy="369887"/>
          </a:xfrm>
          <a:prstGeom prst="rect">
            <a:avLst/>
          </a:prstGeom>
          <a:noFill/>
          <a:ln w="9525">
            <a:noFill/>
            <a:miter lim="800000"/>
            <a:headEnd/>
            <a:tailEnd/>
          </a:ln>
        </p:spPr>
        <p:txBody>
          <a:bodyPr>
            <a:spAutoFit/>
          </a:bodyPr>
          <a:lstStyle/>
          <a:p>
            <a:pPr>
              <a:spcBef>
                <a:spcPct val="50000"/>
              </a:spcBef>
            </a:pPr>
            <a:r>
              <a:rPr lang="en-US" b="1" dirty="0">
                <a:solidFill>
                  <a:schemeClr val="tx1">
                    <a:lumMod val="95000"/>
                  </a:schemeClr>
                </a:solidFill>
                <a:latin typeface="Arial Narrow" pitchFamily="34" charset="0"/>
                <a:cs typeface="Arial" pitchFamily="34" charset="0"/>
              </a:rPr>
              <a:t>Copyright © Rick Curtis 2019</a:t>
            </a:r>
          </a:p>
        </p:txBody>
      </p:sp>
      <p:sp>
        <p:nvSpPr>
          <p:cNvPr id="5" name="Text Box 4"/>
          <p:cNvSpPr txBox="1">
            <a:spLocks noChangeArrowheads="1"/>
          </p:cNvSpPr>
          <p:nvPr/>
        </p:nvSpPr>
        <p:spPr bwMode="auto">
          <a:xfrm>
            <a:off x="6115050" y="5912870"/>
            <a:ext cx="6019800" cy="915987"/>
          </a:xfrm>
          <a:prstGeom prst="rect">
            <a:avLst/>
          </a:prstGeom>
          <a:noFill/>
          <a:ln w="9525">
            <a:noFill/>
            <a:miter lim="800000"/>
            <a:headEnd/>
            <a:tailEnd/>
          </a:ln>
        </p:spPr>
        <p:txBody>
          <a:bodyPr>
            <a:spAutoFit/>
          </a:bodyPr>
          <a:lstStyle/>
          <a:p>
            <a:pPr algn="r">
              <a:spcBef>
                <a:spcPct val="50000"/>
              </a:spcBef>
            </a:pPr>
            <a:r>
              <a:rPr lang="en-US" b="1" dirty="0">
                <a:solidFill>
                  <a:schemeClr val="tx1">
                    <a:lumMod val="95000"/>
                  </a:schemeClr>
                </a:solidFill>
                <a:latin typeface="Arial Narrow" pitchFamily="34" charset="0"/>
              </a:rPr>
              <a:t>Rick Curtis</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www.OutdoorEd.com </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www.IncidentAnalytix.com</a:t>
            </a:r>
          </a:p>
        </p:txBody>
      </p:sp>
    </p:spTree>
    <p:extLst>
      <p:ext uri="{BB962C8B-B14F-4D97-AF65-F5344CB8AC3E}">
        <p14:creationId xmlns:p14="http://schemas.microsoft.com/office/powerpoint/2010/main" val="333849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How do we Manage Risk?</a:t>
            </a:r>
          </a:p>
        </p:txBody>
      </p:sp>
      <p:sp>
        <p:nvSpPr>
          <p:cNvPr id="184323" name="Rectangle 3"/>
          <p:cNvSpPr>
            <a:spLocks noGrp="1" noChangeArrowheads="1"/>
          </p:cNvSpPr>
          <p:nvPr>
            <p:ph type="body" idx="1"/>
          </p:nvPr>
        </p:nvSpPr>
        <p:spPr/>
        <p:txBody>
          <a:bodyPr/>
          <a:lstStyle/>
          <a:p>
            <a:pPr eaLnBrk="1" hangingPunct="1">
              <a:lnSpc>
                <a:spcPct val="90000"/>
              </a:lnSpc>
            </a:pPr>
            <a:r>
              <a:rPr lang="en-US" altLang="en-US" dirty="0">
                <a:solidFill>
                  <a:schemeClr val="tx1">
                    <a:lumMod val="95000"/>
                  </a:schemeClr>
                </a:solidFill>
              </a:rPr>
              <a:t>The Risk Assessment &amp; Safety Management Model (RASM) takes into account the </a:t>
            </a:r>
            <a:r>
              <a:rPr lang="en-US" altLang="en-US" dirty="0">
                <a:solidFill>
                  <a:srgbClr val="FF9900"/>
                </a:solidFill>
              </a:rPr>
              <a:t>negative causation factors </a:t>
            </a:r>
            <a:r>
              <a:rPr lang="en-US" altLang="en-US" dirty="0">
                <a:solidFill>
                  <a:schemeClr val="tx1">
                    <a:lumMod val="95000"/>
                  </a:schemeClr>
                </a:solidFill>
              </a:rPr>
              <a:t>(</a:t>
            </a:r>
            <a:r>
              <a:rPr lang="en-US" altLang="en-US" dirty="0">
                <a:solidFill>
                  <a:srgbClr val="FF9900"/>
                </a:solidFill>
              </a:rPr>
              <a:t>Hazards</a:t>
            </a:r>
            <a:r>
              <a:rPr lang="en-US" altLang="en-US" dirty="0">
                <a:solidFill>
                  <a:schemeClr val="tx1">
                    <a:lumMod val="95000"/>
                  </a:schemeClr>
                </a:solidFill>
              </a:rPr>
              <a:t>) of other models</a:t>
            </a:r>
          </a:p>
          <a:p>
            <a:pPr eaLnBrk="1" hangingPunct="1">
              <a:lnSpc>
                <a:spcPct val="90000"/>
              </a:lnSpc>
            </a:pPr>
            <a:r>
              <a:rPr lang="en-US" altLang="en-US" dirty="0">
                <a:solidFill>
                  <a:schemeClr val="tx1">
                    <a:lumMod val="95000"/>
                  </a:schemeClr>
                </a:solidFill>
              </a:rPr>
              <a:t>It also adds in positive </a:t>
            </a:r>
            <a:r>
              <a:rPr lang="en-US" altLang="en-US" dirty="0">
                <a:solidFill>
                  <a:srgbClr val="FF9900"/>
                </a:solidFill>
              </a:rPr>
              <a:t>Safety Factors </a:t>
            </a:r>
            <a:r>
              <a:rPr lang="en-US" altLang="en-US" dirty="0">
                <a:solidFill>
                  <a:schemeClr val="tx1">
                    <a:lumMod val="95000"/>
                  </a:schemeClr>
                </a:solidFill>
              </a:rPr>
              <a:t>which </a:t>
            </a:r>
            <a:r>
              <a:rPr lang="en-US" altLang="en-US" dirty="0">
                <a:solidFill>
                  <a:srgbClr val="FF9900"/>
                </a:solidFill>
              </a:rPr>
              <a:t>interact dynamically </a:t>
            </a:r>
            <a:r>
              <a:rPr lang="en-US" altLang="en-US" dirty="0">
                <a:solidFill>
                  <a:schemeClr val="tx1">
                    <a:lumMod val="95000"/>
                  </a:schemeClr>
                </a:solidFill>
              </a:rPr>
              <a:t>with the </a:t>
            </a:r>
            <a:r>
              <a:rPr lang="en-US" altLang="en-US" dirty="0">
                <a:solidFill>
                  <a:srgbClr val="FF9900"/>
                </a:solidFill>
              </a:rPr>
              <a:t>Hazard Factors </a:t>
            </a:r>
            <a:r>
              <a:rPr lang="en-US" altLang="en-US" dirty="0">
                <a:solidFill>
                  <a:schemeClr val="tx1">
                    <a:lumMod val="95000"/>
                  </a:schemeClr>
                </a:solidFill>
              </a:rPr>
              <a:t>to alter the Risk Level</a:t>
            </a:r>
          </a:p>
          <a:p>
            <a:pPr eaLnBrk="1" hangingPunct="1">
              <a:lnSpc>
                <a:spcPct val="90000"/>
              </a:lnSpc>
            </a:pPr>
            <a:r>
              <a:rPr lang="en-US" altLang="en-US" dirty="0">
                <a:solidFill>
                  <a:schemeClr val="tx1">
                    <a:lumMod val="95000"/>
                  </a:schemeClr>
                </a:solidFill>
              </a:rPr>
              <a:t>Managing risk can be achieved by both </a:t>
            </a:r>
            <a:r>
              <a:rPr lang="en-US" altLang="en-US" dirty="0">
                <a:solidFill>
                  <a:srgbClr val="FF9900"/>
                </a:solidFill>
              </a:rPr>
              <a:t>reducing Hazard Factors </a:t>
            </a:r>
            <a:r>
              <a:rPr lang="en-US" altLang="en-US" dirty="0">
                <a:solidFill>
                  <a:schemeClr val="tx1">
                    <a:lumMod val="95000"/>
                  </a:schemeClr>
                </a:solidFill>
              </a:rPr>
              <a:t>and/or </a:t>
            </a:r>
            <a:r>
              <a:rPr lang="en-US" altLang="en-US" dirty="0">
                <a:solidFill>
                  <a:srgbClr val="FF9900"/>
                </a:solidFill>
              </a:rPr>
              <a:t>adding Safety Factors</a:t>
            </a:r>
          </a:p>
        </p:txBody>
      </p:sp>
    </p:spTree>
    <p:extLst>
      <p:ext uri="{BB962C8B-B14F-4D97-AF65-F5344CB8AC3E}">
        <p14:creationId xmlns:p14="http://schemas.microsoft.com/office/powerpoint/2010/main" val="2047500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20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fade">
                                      <p:cBhvr>
                                        <p:cTn id="12" dur="2000"/>
                                        <p:tgtEl>
                                          <p:spTgt spid="184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2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apter 6"/>
          <p:cNvPicPr>
            <a:picLocks noChangeAspect="1" noChangeArrowheads="1"/>
          </p:cNvPicPr>
          <p:nvPr/>
        </p:nvPicPr>
        <p:blipFill>
          <a:blip r:embed="rId3" cstate="print"/>
          <a:srcRect/>
          <a:stretch>
            <a:fillRect/>
          </a:stretch>
        </p:blipFill>
        <p:spPr bwMode="auto">
          <a:xfrm>
            <a:off x="2967039" y="1319214"/>
            <a:ext cx="6708775" cy="5045075"/>
          </a:xfrm>
          <a:prstGeom prst="rect">
            <a:avLst/>
          </a:prstGeom>
          <a:noFill/>
          <a:ln w="9525">
            <a:noFill/>
            <a:miter lim="800000"/>
            <a:headEnd/>
            <a:tailEnd/>
          </a:ln>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The Accident Iceberg</a:t>
            </a:r>
          </a:p>
        </p:txBody>
      </p:sp>
    </p:spTree>
    <p:extLst>
      <p:ext uri="{BB962C8B-B14F-4D97-AF65-F5344CB8AC3E}">
        <p14:creationId xmlns:p14="http://schemas.microsoft.com/office/powerpoint/2010/main" val="191564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normAutofit/>
          </a:bodyPr>
          <a:lstStyle/>
          <a:p>
            <a:pPr eaLnBrk="1" hangingPunct="1"/>
            <a:r>
              <a:rPr lang="en-US" sz="3200" dirty="0">
                <a:solidFill>
                  <a:schemeClr val="tx1">
                    <a:lumMod val="95000"/>
                  </a:schemeClr>
                </a:solidFill>
              </a:rPr>
              <a:t>Risk Levels are levels of increasing risk and therefore increased potential for accidents.</a:t>
            </a:r>
          </a:p>
          <a:p>
            <a:pPr eaLnBrk="1" hangingPunct="1"/>
            <a:r>
              <a:rPr lang="en-US" sz="3200" dirty="0">
                <a:solidFill>
                  <a:schemeClr val="tx1">
                    <a:lumMod val="95000"/>
                  </a:schemeClr>
                </a:solidFill>
              </a:rPr>
              <a:t>Risk Level is assigned to an ascending scale of 1 to 5 (arbitrary).</a:t>
            </a:r>
          </a:p>
          <a:p>
            <a:pPr eaLnBrk="1" hangingPunct="1"/>
            <a:r>
              <a:rPr lang="en-US" sz="3200" dirty="0">
                <a:solidFill>
                  <a:schemeClr val="tx1">
                    <a:lumMod val="95000"/>
                  </a:schemeClr>
                </a:solidFill>
              </a:rPr>
              <a:t>The interaction of </a:t>
            </a:r>
            <a:r>
              <a:rPr lang="en-US" sz="3200" dirty="0">
                <a:solidFill>
                  <a:srgbClr val="FF9900"/>
                </a:solidFill>
                <a:effectLst>
                  <a:outerShdw blurRad="38100" dist="38100" dir="2700000" algn="tl">
                    <a:srgbClr val="000000">
                      <a:alpha val="43137"/>
                    </a:srgbClr>
                  </a:outerShdw>
                </a:effectLst>
              </a:rPr>
              <a:t>Hazard Factors</a:t>
            </a:r>
            <a:r>
              <a:rPr lang="en-US" sz="3200" dirty="0">
                <a:solidFill>
                  <a:srgbClr val="FF9900"/>
                </a:solidFill>
              </a:rPr>
              <a:t> </a:t>
            </a:r>
            <a:r>
              <a:rPr lang="en-US" sz="3200" dirty="0">
                <a:solidFill>
                  <a:schemeClr val="tx1">
                    <a:lumMod val="95000"/>
                  </a:schemeClr>
                </a:solidFill>
              </a:rPr>
              <a:t>and </a:t>
            </a:r>
            <a:r>
              <a:rPr lang="en-US" sz="3200" dirty="0">
                <a:solidFill>
                  <a:srgbClr val="FF9900"/>
                </a:solidFill>
                <a:effectLst>
                  <a:outerShdw blurRad="38100" dist="38100" dir="2700000" algn="tl">
                    <a:srgbClr val="000000">
                      <a:alpha val="43137"/>
                    </a:srgbClr>
                  </a:outerShdw>
                </a:effectLst>
              </a:rPr>
              <a:t>Safety Factors</a:t>
            </a:r>
            <a:r>
              <a:rPr lang="en-US" sz="3200" dirty="0">
                <a:solidFill>
                  <a:srgbClr val="FF9900"/>
                </a:solidFill>
              </a:rPr>
              <a:t> </a:t>
            </a:r>
            <a:r>
              <a:rPr lang="en-US" sz="3200" dirty="0">
                <a:solidFill>
                  <a:schemeClr val="tx1">
                    <a:lumMod val="95000"/>
                  </a:schemeClr>
                </a:solidFill>
              </a:rPr>
              <a:t>creates the Risk Level.</a:t>
            </a:r>
          </a:p>
          <a:p>
            <a:pPr eaLnBrk="1" hangingPunct="1"/>
            <a:r>
              <a:rPr lang="en-US" sz="3200" dirty="0">
                <a:solidFill>
                  <a:schemeClr val="tx1">
                    <a:lumMod val="95000"/>
                  </a:schemeClr>
                </a:solidFill>
              </a:rPr>
              <a:t>There is no such thing as an </a:t>
            </a:r>
            <a:r>
              <a:rPr lang="en-US" sz="3200" u="sng" dirty="0">
                <a:solidFill>
                  <a:schemeClr val="tx1">
                    <a:lumMod val="95000"/>
                  </a:schemeClr>
                </a:solidFill>
              </a:rPr>
              <a:t>overall</a:t>
            </a:r>
            <a:r>
              <a:rPr lang="en-US" sz="3200" dirty="0">
                <a:solidFill>
                  <a:schemeClr val="tx1">
                    <a:lumMod val="95000"/>
                  </a:schemeClr>
                </a:solidFill>
              </a:rPr>
              <a:t> Risk Level of Zero.</a:t>
            </a:r>
          </a:p>
        </p:txBody>
      </p:sp>
      <p:sp>
        <p:nvSpPr>
          <p:cNvPr id="2" name="Title 1"/>
          <p:cNvSpPr>
            <a:spLocks noGrp="1"/>
          </p:cNvSpPr>
          <p:nvPr>
            <p:ph type="title"/>
          </p:nvPr>
        </p:nvSpPr>
        <p:spPr/>
        <p:txBody>
          <a:bodyPr/>
          <a:lstStyle/>
          <a:p>
            <a:r>
              <a:rPr lang="en-US" dirty="0"/>
              <a:t>Risk Level</a:t>
            </a:r>
          </a:p>
        </p:txBody>
      </p:sp>
    </p:spTree>
    <p:extLst>
      <p:ext uri="{BB962C8B-B14F-4D97-AF65-F5344CB8AC3E}">
        <p14:creationId xmlns:p14="http://schemas.microsoft.com/office/powerpoint/2010/main" val="136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20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fade">
                                      <p:cBhvr>
                                        <p:cTn id="22" dur="20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600" dirty="0"/>
              <a:t>Probability * Severity  </a:t>
            </a:r>
            <a:br>
              <a:rPr lang="en-US" sz="9600" dirty="0"/>
            </a:br>
            <a:r>
              <a:rPr lang="en-US" sz="9600" dirty="0"/>
              <a:t>= Risk Level</a:t>
            </a:r>
          </a:p>
        </p:txBody>
      </p:sp>
    </p:spTree>
    <p:extLst>
      <p:ext uri="{BB962C8B-B14F-4D97-AF65-F5344CB8AC3E}">
        <p14:creationId xmlns:p14="http://schemas.microsoft.com/office/powerpoint/2010/main" val="11343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000" dirty="0"/>
              <a:t>How Likely? * How Bad?  </a:t>
            </a:r>
            <a:br>
              <a:rPr lang="en-US" sz="9000" dirty="0"/>
            </a:br>
            <a:r>
              <a:rPr lang="en-US" sz="9000" dirty="0"/>
              <a:t>= Risk Level</a:t>
            </a:r>
          </a:p>
        </p:txBody>
      </p:sp>
    </p:spTree>
    <p:extLst>
      <p:ext uri="{BB962C8B-B14F-4D97-AF65-F5344CB8AC3E}">
        <p14:creationId xmlns:p14="http://schemas.microsoft.com/office/powerpoint/2010/main" val="63630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A1EC-F02B-4E7C-B47F-40B296823C70}"/>
              </a:ext>
            </a:extLst>
          </p:cNvPr>
          <p:cNvSpPr>
            <a:spLocks noGrp="1"/>
          </p:cNvSpPr>
          <p:nvPr>
            <p:ph type="title"/>
          </p:nvPr>
        </p:nvSpPr>
        <p:spPr/>
        <p:txBody>
          <a:bodyPr/>
          <a:lstStyle/>
          <a:p>
            <a:r>
              <a:rPr lang="en-US" dirty="0"/>
              <a:t>Risk Calculator</a:t>
            </a:r>
          </a:p>
        </p:txBody>
      </p:sp>
      <p:sp>
        <p:nvSpPr>
          <p:cNvPr id="3" name="Content Placeholder 2">
            <a:extLst>
              <a:ext uri="{FF2B5EF4-FFF2-40B4-BE49-F238E27FC236}">
                <a16:creationId xmlns:a16="http://schemas.microsoft.com/office/drawing/2014/main" id="{194DFCDA-0A34-4F9E-AA27-EE09A29E4E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1001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Level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518667"/>
              </p:ext>
            </p:extLst>
          </p:nvPr>
        </p:nvGraphicFramePr>
        <p:xfrm>
          <a:off x="1120775" y="1825625"/>
          <a:ext cx="10233025" cy="2590800"/>
        </p:xfrm>
        <a:graphic>
          <a:graphicData uri="http://schemas.openxmlformats.org/drawingml/2006/table">
            <a:tbl>
              <a:tblPr firstRow="1" bandRow="1">
                <a:tableStyleId>{5C22544A-7EE6-4342-B048-85BDC9FD1C3A}</a:tableStyleId>
              </a:tblPr>
              <a:tblGrid>
                <a:gridCol w="820567">
                  <a:extLst>
                    <a:ext uri="{9D8B030D-6E8A-4147-A177-3AD203B41FA5}">
                      <a16:colId xmlns:a16="http://schemas.microsoft.com/office/drawing/2014/main" val="3919580873"/>
                    </a:ext>
                  </a:extLst>
                </a:gridCol>
                <a:gridCol w="2082018">
                  <a:extLst>
                    <a:ext uri="{9D8B030D-6E8A-4147-A177-3AD203B41FA5}">
                      <a16:colId xmlns:a16="http://schemas.microsoft.com/office/drawing/2014/main" val="4019805491"/>
                    </a:ext>
                  </a:extLst>
                </a:gridCol>
                <a:gridCol w="2377440">
                  <a:extLst>
                    <a:ext uri="{9D8B030D-6E8A-4147-A177-3AD203B41FA5}">
                      <a16:colId xmlns:a16="http://schemas.microsoft.com/office/drawing/2014/main" val="1431153522"/>
                    </a:ext>
                  </a:extLst>
                </a:gridCol>
                <a:gridCol w="2293034">
                  <a:extLst>
                    <a:ext uri="{9D8B030D-6E8A-4147-A177-3AD203B41FA5}">
                      <a16:colId xmlns:a16="http://schemas.microsoft.com/office/drawing/2014/main" val="1802663621"/>
                    </a:ext>
                  </a:extLst>
                </a:gridCol>
                <a:gridCol w="2659966">
                  <a:extLst>
                    <a:ext uri="{9D8B030D-6E8A-4147-A177-3AD203B41FA5}">
                      <a16:colId xmlns:a16="http://schemas.microsoft.com/office/drawing/2014/main" val="1207782354"/>
                    </a:ext>
                  </a:extLst>
                </a:gridCol>
              </a:tblGrid>
              <a:tr h="370840">
                <a:tc rowSpan="5">
                  <a:txBody>
                    <a:bodyPr/>
                    <a:lstStyle/>
                    <a:p>
                      <a:r>
                        <a:rPr lang="en-US" sz="2800" baseline="0" dirty="0"/>
                        <a:t>      </a:t>
                      </a:r>
                      <a:r>
                        <a:rPr lang="en-US" sz="2800" dirty="0"/>
                        <a:t>Probability</a:t>
                      </a:r>
                    </a:p>
                  </a:txBody>
                  <a:tcPr vert="vert270" anchor="ctr">
                    <a:solidFill>
                      <a:schemeClr val="bg1"/>
                    </a:solidFill>
                  </a:tcPr>
                </a:tc>
                <a:tc>
                  <a:txBody>
                    <a:bodyPr/>
                    <a:lstStyle/>
                    <a:p>
                      <a:pPr algn="r"/>
                      <a:r>
                        <a:rPr lang="en-US" sz="2800" b="1" dirty="0">
                          <a:solidFill>
                            <a:schemeClr val="bg1"/>
                          </a:solidFill>
                        </a:rPr>
                        <a:t>High</a:t>
                      </a:r>
                    </a:p>
                  </a:txBody>
                  <a:tcPr>
                    <a:solidFill>
                      <a:schemeClr val="tx1"/>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200320915"/>
                  </a:ext>
                </a:extLst>
              </a:tr>
              <a:tr h="370840">
                <a:tc vMerge="1">
                  <a:txBody>
                    <a:bodyPr/>
                    <a:lstStyle/>
                    <a:p>
                      <a:endParaRPr lang="en-US" dirty="0"/>
                    </a:p>
                  </a:txBody>
                  <a:tcPr/>
                </a:tc>
                <a:tc>
                  <a:txBody>
                    <a:bodyPr/>
                    <a:lstStyle/>
                    <a:p>
                      <a:pPr algn="r"/>
                      <a:r>
                        <a:rPr lang="en-US" sz="2800" b="1" dirty="0"/>
                        <a:t>Medium</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extLst>
                  <a:ext uri="{0D108BD9-81ED-4DB2-BD59-A6C34878D82A}">
                    <a16:rowId xmlns:a16="http://schemas.microsoft.com/office/drawing/2014/main" val="2168405236"/>
                  </a:ext>
                </a:extLst>
              </a:tr>
              <a:tr h="370840">
                <a:tc vMerge="1">
                  <a:txBody>
                    <a:bodyPr/>
                    <a:lstStyle/>
                    <a:p>
                      <a:endParaRPr lang="en-US" dirty="0"/>
                    </a:p>
                  </a:txBody>
                  <a:tcPr/>
                </a:tc>
                <a:tc>
                  <a:txBody>
                    <a:bodyPr/>
                    <a:lstStyle/>
                    <a:p>
                      <a:pPr algn="r"/>
                      <a:r>
                        <a:rPr lang="en-US" sz="2800" b="1" dirty="0"/>
                        <a:t>Low</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extLst>
                  <a:ext uri="{0D108BD9-81ED-4DB2-BD59-A6C34878D82A}">
                    <a16:rowId xmlns:a16="http://schemas.microsoft.com/office/drawing/2014/main" val="397200604"/>
                  </a:ext>
                </a:extLst>
              </a:tr>
              <a:tr h="370840">
                <a:tc vMerge="1">
                  <a:txBody>
                    <a:bodyPr/>
                    <a:lstStyle/>
                    <a:p>
                      <a:endParaRPr lang="en-US" dirty="0"/>
                    </a:p>
                  </a:txBody>
                  <a:tcPr/>
                </a:tc>
                <a:tc>
                  <a:txBody>
                    <a:bodyPr/>
                    <a:lstStyle/>
                    <a:p>
                      <a:endParaRPr lang="en-US"/>
                    </a:p>
                  </a:txBody>
                  <a:tcPr>
                    <a:solidFill>
                      <a:schemeClr val="tx1"/>
                    </a:solidFill>
                  </a:tcPr>
                </a:tc>
                <a:tc>
                  <a:txBody>
                    <a:bodyPr/>
                    <a:lstStyle/>
                    <a:p>
                      <a:pPr algn="ctr"/>
                      <a:r>
                        <a:rPr lang="en-US" sz="2800" b="1" dirty="0"/>
                        <a:t>Low</a:t>
                      </a:r>
                    </a:p>
                  </a:txBody>
                  <a:tcPr>
                    <a:solidFill>
                      <a:schemeClr val="tx1"/>
                    </a:solidFill>
                  </a:tcPr>
                </a:tc>
                <a:tc>
                  <a:txBody>
                    <a:bodyPr/>
                    <a:lstStyle/>
                    <a:p>
                      <a:pPr algn="ctr"/>
                      <a:r>
                        <a:rPr lang="en-US" sz="2800" b="1" dirty="0"/>
                        <a:t>Medium</a:t>
                      </a:r>
                    </a:p>
                  </a:txBody>
                  <a:tcPr>
                    <a:solidFill>
                      <a:schemeClr val="tx1"/>
                    </a:solidFill>
                  </a:tcPr>
                </a:tc>
                <a:tc>
                  <a:txBody>
                    <a:bodyPr/>
                    <a:lstStyle/>
                    <a:p>
                      <a:pPr algn="ctr"/>
                      <a:r>
                        <a:rPr lang="en-US" sz="2800" b="1" dirty="0"/>
                        <a:t>High</a:t>
                      </a:r>
                    </a:p>
                  </a:txBody>
                  <a:tcPr>
                    <a:solidFill>
                      <a:schemeClr val="tx1"/>
                    </a:solidFill>
                  </a:tcPr>
                </a:tc>
                <a:extLst>
                  <a:ext uri="{0D108BD9-81ED-4DB2-BD59-A6C34878D82A}">
                    <a16:rowId xmlns:a16="http://schemas.microsoft.com/office/drawing/2014/main" val="664677909"/>
                  </a:ext>
                </a:extLst>
              </a:tr>
              <a:tr h="370840">
                <a:tc vMerge="1">
                  <a:txBody>
                    <a:bodyPr/>
                    <a:lstStyle/>
                    <a:p>
                      <a:endParaRPr lang="en-US" dirty="0"/>
                    </a:p>
                  </a:txBody>
                  <a:tcPr/>
                </a:tc>
                <a:tc gridSpan="4">
                  <a:txBody>
                    <a:bodyPr/>
                    <a:lstStyle/>
                    <a:p>
                      <a:pPr algn="ctr"/>
                      <a:r>
                        <a:rPr lang="en-US" sz="2800" b="1" dirty="0">
                          <a:solidFill>
                            <a:schemeClr val="tx1"/>
                          </a:solidFill>
                        </a:rPr>
                        <a:t>Severity of Consequences</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39462653"/>
                  </a:ext>
                </a:extLst>
              </a:tr>
            </a:tbl>
          </a:graphicData>
        </a:graphic>
      </p:graphicFrame>
      <p:cxnSp>
        <p:nvCxnSpPr>
          <p:cNvPr id="6" name="Straight Connector 5"/>
          <p:cNvCxnSpPr/>
          <p:nvPr/>
        </p:nvCxnSpPr>
        <p:spPr>
          <a:xfrm>
            <a:off x="3924886" y="1825625"/>
            <a:ext cx="7428914" cy="1592824"/>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your Risk Level</a:t>
            </a:r>
          </a:p>
        </p:txBody>
      </p:sp>
      <p:pic>
        <p:nvPicPr>
          <p:cNvPr id="2054" name="Picture 6" descr="C:\Users\rcurt\AppData\Local\Temp\SNAGHTMLec15b5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0621" y="2020341"/>
            <a:ext cx="1733333" cy="39619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183" y="2431632"/>
            <a:ext cx="4543864" cy="3200876"/>
          </a:xfrm>
          <a:prstGeom prst="rect">
            <a:avLst/>
          </a:prstGeom>
          <a:noFill/>
        </p:spPr>
        <p:txBody>
          <a:bodyPr wrap="square" rtlCol="0">
            <a:spAutoFit/>
          </a:bodyPr>
          <a:lstStyle/>
          <a:p>
            <a:pPr algn="r"/>
            <a:r>
              <a:rPr lang="en-US" sz="5400" dirty="0"/>
              <a:t>Red Light</a:t>
            </a:r>
          </a:p>
          <a:p>
            <a:pPr algn="r"/>
            <a:endParaRPr lang="en-US" sz="2000" dirty="0"/>
          </a:p>
          <a:p>
            <a:pPr algn="r"/>
            <a:r>
              <a:rPr lang="en-US" sz="5400" dirty="0"/>
              <a:t>Yellow Light</a:t>
            </a:r>
          </a:p>
          <a:p>
            <a:pPr algn="r"/>
            <a:endParaRPr lang="en-US" sz="2000" dirty="0"/>
          </a:p>
          <a:p>
            <a:pPr algn="r"/>
            <a:r>
              <a:rPr lang="en-US" sz="5400" dirty="0"/>
              <a:t>Green Light</a:t>
            </a:r>
          </a:p>
        </p:txBody>
      </p:sp>
      <p:sp>
        <p:nvSpPr>
          <p:cNvPr id="9" name="TextBox 8"/>
          <p:cNvSpPr txBox="1"/>
          <p:nvPr/>
        </p:nvSpPr>
        <p:spPr>
          <a:xfrm>
            <a:off x="7269528" y="2400855"/>
            <a:ext cx="3815818" cy="3200876"/>
          </a:xfrm>
          <a:prstGeom prst="rect">
            <a:avLst/>
          </a:prstGeom>
          <a:noFill/>
        </p:spPr>
        <p:txBody>
          <a:bodyPr wrap="square" rtlCol="0">
            <a:spAutoFit/>
          </a:bodyPr>
          <a:lstStyle/>
          <a:p>
            <a:r>
              <a:rPr lang="en-US" sz="5400" dirty="0"/>
              <a:t>Stop</a:t>
            </a:r>
          </a:p>
          <a:p>
            <a:endParaRPr lang="en-US" sz="2000" dirty="0"/>
          </a:p>
          <a:p>
            <a:r>
              <a:rPr lang="en-US" sz="5400" dirty="0"/>
              <a:t>Caution</a:t>
            </a:r>
          </a:p>
          <a:p>
            <a:endParaRPr lang="en-US" sz="2000" dirty="0"/>
          </a:p>
          <a:p>
            <a:r>
              <a:rPr lang="en-US" sz="5400" dirty="0"/>
              <a:t>Go</a:t>
            </a:r>
          </a:p>
        </p:txBody>
      </p:sp>
    </p:spTree>
    <p:extLst>
      <p:ext uri="{BB962C8B-B14F-4D97-AF65-F5344CB8AC3E}">
        <p14:creationId xmlns:p14="http://schemas.microsoft.com/office/powerpoint/2010/main" val="43237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‘Flattened’ Matrix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980" y="3478947"/>
            <a:ext cx="7956171" cy="2745972"/>
          </a:xfrm>
          <a:prstGeom prst="rect">
            <a:avLst/>
          </a:prstGeom>
        </p:spPr>
      </p:pic>
      <p:sp>
        <p:nvSpPr>
          <p:cNvPr id="3" name="TextBox 2"/>
          <p:cNvSpPr txBox="1"/>
          <p:nvPr/>
        </p:nvSpPr>
        <p:spPr>
          <a:xfrm>
            <a:off x="3581400" y="5331371"/>
            <a:ext cx="4737100" cy="1169551"/>
          </a:xfrm>
          <a:prstGeom prst="rect">
            <a:avLst/>
          </a:prstGeom>
          <a:noFill/>
        </p:spPr>
        <p:txBody>
          <a:bodyPr wrap="square" rtlCol="0">
            <a:spAutoFit/>
          </a:bodyPr>
          <a:lstStyle/>
          <a:p>
            <a:pPr algn="ctr"/>
            <a:r>
              <a:rPr lang="en-US" sz="7000" b="1" dirty="0"/>
              <a:t>Risk Level</a:t>
            </a:r>
          </a:p>
        </p:txBody>
      </p:sp>
      <p:sp>
        <p:nvSpPr>
          <p:cNvPr id="4" name="TextBox 3"/>
          <p:cNvSpPr txBox="1"/>
          <p:nvPr/>
        </p:nvSpPr>
        <p:spPr>
          <a:xfrm>
            <a:off x="1981580" y="5008205"/>
            <a:ext cx="1028320" cy="646331"/>
          </a:xfrm>
          <a:prstGeom prst="rect">
            <a:avLst/>
          </a:prstGeom>
          <a:noFill/>
        </p:spPr>
        <p:txBody>
          <a:bodyPr wrap="square" rtlCol="0">
            <a:spAutoFit/>
          </a:bodyPr>
          <a:lstStyle/>
          <a:p>
            <a:r>
              <a:rPr lang="en-US" sz="3600" b="1" dirty="0"/>
              <a:t>Low</a:t>
            </a:r>
          </a:p>
        </p:txBody>
      </p:sp>
      <p:sp>
        <p:nvSpPr>
          <p:cNvPr id="6" name="TextBox 5"/>
          <p:cNvSpPr txBox="1"/>
          <p:nvPr/>
        </p:nvSpPr>
        <p:spPr>
          <a:xfrm>
            <a:off x="9099930" y="5008204"/>
            <a:ext cx="1352170" cy="646331"/>
          </a:xfrm>
          <a:prstGeom prst="rect">
            <a:avLst/>
          </a:prstGeom>
          <a:noFill/>
        </p:spPr>
        <p:txBody>
          <a:bodyPr wrap="square" rtlCol="0">
            <a:spAutoFit/>
          </a:bodyPr>
          <a:lstStyle/>
          <a:p>
            <a:r>
              <a:rPr lang="en-US" sz="3600" b="1" dirty="0"/>
              <a:t>High</a:t>
            </a:r>
          </a:p>
        </p:txBody>
      </p:sp>
      <p:cxnSp>
        <p:nvCxnSpPr>
          <p:cNvPr id="7" name="Straight Arrow Connector 6"/>
          <p:cNvCxnSpPr/>
          <p:nvPr/>
        </p:nvCxnSpPr>
        <p:spPr>
          <a:xfrm>
            <a:off x="3118104" y="5331371"/>
            <a:ext cx="5779008"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6" descr="C:\Users\rcurt\AppData\Local\Temp\SNAGHTMLec15b5b.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5400000">
            <a:off x="5016171" y="397268"/>
            <a:ext cx="1733333" cy="396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9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pPr eaLnBrk="1" hangingPunct="1">
              <a:buFont typeface="Wingdings" pitchFamily="2" charset="2"/>
              <a:buChar char=""/>
              <a:defRPr/>
            </a:pPr>
            <a:r>
              <a:rPr lang="en-US" dirty="0"/>
              <a:t>Cast Away Scene 1</a:t>
            </a:r>
          </a:p>
        </p:txBody>
      </p:sp>
      <p:pic>
        <p:nvPicPr>
          <p:cNvPr id="27652" name="Picture 6" descr="CASTAWAY-1"/>
          <p:cNvPicPr>
            <a:picLocks noChangeAspect="1" noChangeArrowheads="1"/>
          </p:cNvPicPr>
          <p:nvPr/>
        </p:nvPicPr>
        <p:blipFill>
          <a:blip r:embed="rId3" cstate="print"/>
          <a:srcRect/>
          <a:stretch>
            <a:fillRect/>
          </a:stretch>
        </p:blipFill>
        <p:spPr bwMode="auto">
          <a:xfrm>
            <a:off x="3657600" y="2270126"/>
            <a:ext cx="4876800" cy="3657600"/>
          </a:xfrm>
          <a:prstGeom prst="rect">
            <a:avLst/>
          </a:prstGeom>
          <a:noFill/>
          <a:ln w="9525">
            <a:noFill/>
            <a:miter lim="800000"/>
            <a:headEnd/>
            <a:tailEnd/>
          </a:ln>
        </p:spPr>
      </p:pic>
      <p:sp>
        <p:nvSpPr>
          <p:cNvPr id="27653" name="TextBox 4"/>
          <p:cNvSpPr txBox="1">
            <a:spLocks noChangeArrowheads="1"/>
          </p:cNvSpPr>
          <p:nvPr/>
        </p:nvSpPr>
        <p:spPr bwMode="auto">
          <a:xfrm>
            <a:off x="2009776" y="6062663"/>
            <a:ext cx="1707455" cy="369332"/>
          </a:xfrm>
          <a:prstGeom prst="rect">
            <a:avLst/>
          </a:prstGeom>
          <a:noFill/>
          <a:ln w="9525">
            <a:noFill/>
            <a:miter lim="800000"/>
            <a:headEnd/>
            <a:tailEnd/>
          </a:ln>
        </p:spPr>
        <p:txBody>
          <a:bodyPr wrap="none">
            <a:spAutoFit/>
          </a:bodyPr>
          <a:lstStyle/>
          <a:p>
            <a:r>
              <a:rPr lang="en-US"/>
              <a:t>DVD Chapter 14</a:t>
            </a:r>
          </a:p>
        </p:txBody>
      </p:sp>
      <p:sp>
        <p:nvSpPr>
          <p:cNvPr id="2" name="Title 1"/>
          <p:cNvSpPr>
            <a:spLocks noGrp="1"/>
          </p:cNvSpPr>
          <p:nvPr>
            <p:ph type="title"/>
          </p:nvPr>
        </p:nvSpPr>
        <p:spPr/>
        <p:txBody>
          <a:bodyPr/>
          <a:lstStyle/>
          <a:p>
            <a:r>
              <a:rPr lang="en-US" dirty="0"/>
              <a:t>An Accident in the making…</a:t>
            </a:r>
          </a:p>
        </p:txBody>
      </p:sp>
    </p:spTree>
    <p:extLst>
      <p:ext uri="{BB962C8B-B14F-4D97-AF65-F5344CB8AC3E}">
        <p14:creationId xmlns:p14="http://schemas.microsoft.com/office/powerpoint/2010/main" val="241945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A15E-DC78-40DD-80EB-31A849073F3A}"/>
              </a:ext>
            </a:extLst>
          </p:cNvPr>
          <p:cNvSpPr>
            <a:spLocks noGrp="1"/>
          </p:cNvSpPr>
          <p:nvPr>
            <p:ph type="title"/>
          </p:nvPr>
        </p:nvSpPr>
        <p:spPr>
          <a:xfrm>
            <a:off x="838200" y="365125"/>
            <a:ext cx="10515600" cy="1325563"/>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15667D20-8B74-431C-B160-704388FBA887}"/>
              </a:ext>
            </a:extLst>
          </p:cNvPr>
          <p:cNvSpPr>
            <a:spLocks noGrp="1"/>
          </p:cNvSpPr>
          <p:nvPr>
            <p:ph idx="1"/>
          </p:nvPr>
        </p:nvSpPr>
        <p:spPr>
          <a:xfrm>
            <a:off x="1120000" y="1825625"/>
            <a:ext cx="6358486" cy="4351338"/>
          </a:xfrm>
        </p:spPr>
        <p:txBody>
          <a:bodyPr>
            <a:normAutofit/>
          </a:bodyPr>
          <a:lstStyle/>
          <a:p>
            <a:r>
              <a:rPr lang="en-US" dirty="0"/>
              <a:t>Rick Curtis</a:t>
            </a:r>
          </a:p>
          <a:p>
            <a:r>
              <a:rPr lang="en-US" dirty="0"/>
              <a:t>Pronouns: he, him, his</a:t>
            </a:r>
          </a:p>
          <a:p>
            <a:r>
              <a:rPr lang="en-US" dirty="0"/>
              <a:t>Director, Princeton University Outdoor Action Program: 38 Years</a:t>
            </a:r>
          </a:p>
          <a:p>
            <a:r>
              <a:rPr lang="en-US" dirty="0"/>
              <a:t>Oldest University Climbing Wall - 1983</a:t>
            </a:r>
          </a:p>
          <a:p>
            <a:r>
              <a:rPr lang="en-US" dirty="0"/>
              <a:t>Author: The Backpacker’s Field Manual</a:t>
            </a:r>
          </a:p>
          <a:p>
            <a:r>
              <a:rPr lang="en-US" dirty="0"/>
              <a:t>Founder: </a:t>
            </a:r>
            <a:r>
              <a:rPr lang="en-US" dirty="0">
                <a:solidFill>
                  <a:srgbClr val="FF9900"/>
                </a:solidFill>
                <a:hlinkClick r:id="rId4">
                  <a:extLst>
                    <a:ext uri="{A12FA001-AC4F-418D-AE19-62706E023703}">
                      <ahyp:hlinkClr xmlns:ahyp="http://schemas.microsoft.com/office/drawing/2018/hyperlinkcolor" val="tx"/>
                    </a:ext>
                  </a:extLst>
                </a:hlinkClick>
              </a:rPr>
              <a:t>www.OutdoorEd.com</a:t>
            </a:r>
            <a:endParaRPr lang="en-US" dirty="0">
              <a:solidFill>
                <a:srgbClr val="FF9900"/>
              </a:solidFill>
            </a:endParaRPr>
          </a:p>
          <a:p>
            <a:r>
              <a:rPr lang="en-US" dirty="0"/>
              <a:t>Founder: </a:t>
            </a:r>
            <a:r>
              <a:rPr lang="en-US" dirty="0">
                <a:solidFill>
                  <a:srgbClr val="FF9900"/>
                </a:solidFill>
                <a:hlinkClick r:id="rId5">
                  <a:extLst>
                    <a:ext uri="{A12FA001-AC4F-418D-AE19-62706E023703}">
                      <ahyp:hlinkClr xmlns:ahyp="http://schemas.microsoft.com/office/drawing/2018/hyperlinkcolor" val="tx"/>
                    </a:ext>
                  </a:extLst>
                </a:hlinkClick>
              </a:rPr>
              <a:t>www.IncidentAnalytix.com</a:t>
            </a:r>
            <a:endParaRPr lang="en-US" dirty="0">
              <a:solidFill>
                <a:srgbClr val="FF9900"/>
              </a:solidFill>
            </a:endParaRPr>
          </a:p>
          <a:p>
            <a:endParaRPr lang="en-US" dirty="0"/>
          </a:p>
        </p:txBody>
      </p:sp>
      <p:pic>
        <p:nvPicPr>
          <p:cNvPr id="5" name="Picture 4">
            <a:extLst>
              <a:ext uri="{FF2B5EF4-FFF2-40B4-BE49-F238E27FC236}">
                <a16:creationId xmlns:a16="http://schemas.microsoft.com/office/drawing/2014/main" id="{77663192-D821-44D3-8366-EBAC560E1CE0}"/>
              </a:ext>
            </a:extLst>
          </p:cNvPr>
          <p:cNvPicPr>
            <a:picLocks noChangeAspect="1"/>
          </p:cNvPicPr>
          <p:nvPr/>
        </p:nvPicPr>
        <p:blipFill rotWithShape="1">
          <a:blip r:embed="rId6"/>
          <a:srcRect l="4747" r="3" b="4"/>
          <a:stretch/>
        </p:blipFill>
        <p:spPr>
          <a:xfrm>
            <a:off x="7922922" y="1924505"/>
            <a:ext cx="3354676" cy="3398611"/>
          </a:xfrm>
          <a:prstGeom prst="rect">
            <a:avLst/>
          </a:prstGeom>
        </p:spPr>
      </p:pic>
    </p:spTree>
    <p:extLst>
      <p:ext uri="{BB962C8B-B14F-4D97-AF65-F5344CB8AC3E}">
        <p14:creationId xmlns:p14="http://schemas.microsoft.com/office/powerpoint/2010/main" val="82675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Causal Factors?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1710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3016251" y="48133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28677"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dirty="0"/>
              <a:t>Equipment</a:t>
            </a:r>
          </a:p>
        </p:txBody>
      </p:sp>
      <p:sp>
        <p:nvSpPr>
          <p:cNvPr id="28678"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dirty="0"/>
              <a:t>People</a:t>
            </a:r>
          </a:p>
        </p:txBody>
      </p:sp>
      <p:sp>
        <p:nvSpPr>
          <p:cNvPr id="28679"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dirty="0"/>
              <a:t>Environment</a:t>
            </a:r>
          </a:p>
        </p:txBody>
      </p:sp>
      <p:grpSp>
        <p:nvGrpSpPr>
          <p:cNvPr id="3" name="Group 3"/>
          <p:cNvGrpSpPr>
            <a:grpSpLocks/>
          </p:cNvGrpSpPr>
          <p:nvPr/>
        </p:nvGrpSpPr>
        <p:grpSpPr bwMode="auto">
          <a:xfrm>
            <a:off x="3035301" y="2193926"/>
            <a:ext cx="1247775" cy="1255713"/>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1" y="1551867"/>
              <a:ext cx="961187" cy="96026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3021014" y="3522664"/>
            <a:ext cx="1247775" cy="1254125"/>
            <a:chOff x="4736174" y="1352599"/>
            <a:chExt cx="1358800" cy="1358800"/>
          </a:xfrm>
        </p:grpSpPr>
        <p:sp>
          <p:nvSpPr>
            <p:cNvPr id="57" name="Oval 5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5"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7"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8" name="Group 3"/>
          <p:cNvGrpSpPr>
            <a:grpSpLocks/>
          </p:cNvGrpSpPr>
          <p:nvPr/>
        </p:nvGrpSpPr>
        <p:grpSpPr bwMode="auto">
          <a:xfrm>
            <a:off x="7974014" y="2212976"/>
            <a:ext cx="1247775" cy="1254125"/>
            <a:chOff x="4736174" y="1352599"/>
            <a:chExt cx="1358800" cy="1358800"/>
          </a:xfrm>
        </p:grpSpPr>
        <p:sp>
          <p:nvSpPr>
            <p:cNvPr id="71" name="Oval 7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2" name="Oval 4"/>
            <p:cNvSpPr/>
            <p:nvPr/>
          </p:nvSpPr>
          <p:spPr>
            <a:xfrm>
              <a:off x="4934980" y="1550400"/>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grpSp>
        <p:nvGrpSpPr>
          <p:cNvPr id="9" name="Group 3"/>
          <p:cNvGrpSpPr>
            <a:grpSpLocks/>
          </p:cNvGrpSpPr>
          <p:nvPr/>
        </p:nvGrpSpPr>
        <p:grpSpPr bwMode="auto">
          <a:xfrm>
            <a:off x="7970839" y="4878389"/>
            <a:ext cx="1247775" cy="1254125"/>
            <a:chOff x="4736174" y="1352599"/>
            <a:chExt cx="1358800" cy="1358800"/>
          </a:xfrm>
        </p:grpSpPr>
        <p:sp>
          <p:nvSpPr>
            <p:cNvPr id="74" name="Oval 73"/>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7937501" y="3529014"/>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sp>
        <p:nvSpPr>
          <p:cNvPr id="11" name="Title 10"/>
          <p:cNvSpPr>
            <a:spLocks noGrp="1"/>
          </p:cNvSpPr>
          <p:nvPr>
            <p:ph type="title"/>
          </p:nvPr>
        </p:nvSpPr>
        <p:spPr/>
        <p:txBody>
          <a:bodyPr/>
          <a:lstStyle/>
          <a:p>
            <a:r>
              <a:rPr lang="en-US" dirty="0"/>
              <a:t>Hazard Factors</a:t>
            </a:r>
          </a:p>
        </p:txBody>
      </p:sp>
    </p:spTree>
    <p:extLst>
      <p:ext uri="{BB962C8B-B14F-4D97-AF65-F5344CB8AC3E}">
        <p14:creationId xmlns:p14="http://schemas.microsoft.com/office/powerpoint/2010/main" val="35082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9"/>
                                        </p:tgtEl>
                                        <p:attrNameLst>
                                          <p:attrName>style.visibility</p:attrName>
                                        </p:attrNameLst>
                                      </p:cBhvr>
                                      <p:to>
                                        <p:strVal val="visible"/>
                                      </p:to>
                                    </p:set>
                                    <p:animEffect transition="in" filter="fade">
                                      <p:cBhvr>
                                        <p:cTn id="17" dur="500"/>
                                        <p:tgtEl>
                                          <p:spTgt spid="286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fade">
                                      <p:cBhvr>
                                        <p:cTn id="27" dur="500"/>
                                        <p:tgtEl>
                                          <p:spTgt spid="286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677" grpId="0"/>
      <p:bldP spid="28678" grpId="0"/>
      <p:bldP spid="28679" grpId="0"/>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74320" y="227013"/>
            <a:ext cx="11649456" cy="762000"/>
          </a:xfrm>
        </p:spPr>
        <p:txBody>
          <a:bodyPr>
            <a:noAutofit/>
          </a:bodyPr>
          <a:lstStyle/>
          <a:p>
            <a:pPr eaLnBrk="1" hangingPunct="1"/>
            <a:r>
              <a:rPr lang="en-US" altLang="en-US" sz="3600" dirty="0"/>
              <a:t>Risk Assessment &amp; Safety Management Model (RASM) ©</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53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E13D-CEA7-46A6-A24B-FB4521A0DA29}"/>
              </a:ext>
            </a:extLst>
          </p:cNvPr>
          <p:cNvSpPr>
            <a:spLocks noGrp="1"/>
          </p:cNvSpPr>
          <p:nvPr>
            <p:ph type="title"/>
          </p:nvPr>
        </p:nvSpPr>
        <p:spPr/>
        <p:txBody>
          <a:bodyPr/>
          <a:lstStyle/>
          <a:p>
            <a:r>
              <a:rPr lang="en-US" dirty="0"/>
              <a:t>Climbing Hazard Factors</a:t>
            </a:r>
          </a:p>
        </p:txBody>
      </p:sp>
      <p:sp>
        <p:nvSpPr>
          <p:cNvPr id="3" name="Content Placeholder 2">
            <a:extLst>
              <a:ext uri="{FF2B5EF4-FFF2-40B4-BE49-F238E27FC236}">
                <a16:creationId xmlns:a16="http://schemas.microsoft.com/office/drawing/2014/main" id="{3432BC6B-60C9-40F6-9366-65C60C76C09A}"/>
              </a:ext>
            </a:extLst>
          </p:cNvPr>
          <p:cNvSpPr>
            <a:spLocks noGrp="1"/>
          </p:cNvSpPr>
          <p:nvPr>
            <p:ph idx="1"/>
          </p:nvPr>
        </p:nvSpPr>
        <p:spPr/>
        <p:txBody>
          <a:bodyPr>
            <a:normAutofit fontScale="85000" lnSpcReduction="20000"/>
          </a:bodyPr>
          <a:lstStyle/>
          <a:p>
            <a:r>
              <a:rPr lang="en-US" dirty="0">
                <a:solidFill>
                  <a:srgbClr val="FF9900"/>
                </a:solidFill>
              </a:rPr>
              <a:t>Equipment Hazards</a:t>
            </a:r>
          </a:p>
          <a:p>
            <a:pPr lvl="1"/>
            <a:r>
              <a:rPr lang="en-US" dirty="0"/>
              <a:t>Equipment wear/abrasion</a:t>
            </a:r>
          </a:p>
          <a:p>
            <a:pPr lvl="1"/>
            <a:r>
              <a:rPr lang="en-US" dirty="0"/>
              <a:t>Hardware failure</a:t>
            </a:r>
          </a:p>
          <a:p>
            <a:pPr lvl="1"/>
            <a:r>
              <a:rPr lang="en-US" dirty="0"/>
              <a:t>Beyond lifespan</a:t>
            </a:r>
          </a:p>
          <a:p>
            <a:pPr lvl="1"/>
            <a:r>
              <a:rPr lang="en-US" dirty="0"/>
              <a:t>Power tools</a:t>
            </a:r>
          </a:p>
          <a:p>
            <a:pPr lvl="1"/>
            <a:r>
              <a:rPr lang="en-US" dirty="0"/>
              <a:t>Inadequate flooring</a:t>
            </a:r>
          </a:p>
          <a:p>
            <a:r>
              <a:rPr lang="en-US" dirty="0">
                <a:solidFill>
                  <a:srgbClr val="FF9900"/>
                </a:solidFill>
              </a:rPr>
              <a:t>Environmental Hazards</a:t>
            </a:r>
          </a:p>
          <a:p>
            <a:pPr lvl="1"/>
            <a:r>
              <a:rPr lang="en-US" dirty="0"/>
              <a:t>Sharp edges</a:t>
            </a:r>
          </a:p>
          <a:p>
            <a:pPr lvl="1"/>
            <a:r>
              <a:rPr lang="en-US" dirty="0"/>
              <a:t>Falling objects</a:t>
            </a:r>
          </a:p>
          <a:p>
            <a:pPr lvl="1"/>
            <a:r>
              <a:rPr lang="en-US" dirty="0"/>
              <a:t>Noisy</a:t>
            </a:r>
          </a:p>
          <a:p>
            <a:pPr lvl="1"/>
            <a:r>
              <a:rPr lang="en-US" dirty="0"/>
              <a:t>Poor sight lines</a:t>
            </a:r>
          </a:p>
          <a:p>
            <a:pPr lvl="1"/>
            <a:r>
              <a:rPr lang="en-US" dirty="0"/>
              <a:t>Inadequate ventilation</a:t>
            </a:r>
          </a:p>
          <a:p>
            <a:pPr lvl="1"/>
            <a:r>
              <a:rPr lang="en-US" dirty="0"/>
              <a:t>Chalk dust</a:t>
            </a:r>
          </a:p>
          <a:p>
            <a:pPr lvl="1"/>
            <a:r>
              <a:rPr lang="en-US" dirty="0"/>
              <a:t>Faulty wiring</a:t>
            </a:r>
          </a:p>
          <a:p>
            <a:pPr lvl="1"/>
            <a:endParaRPr lang="en-US" dirty="0"/>
          </a:p>
        </p:txBody>
      </p:sp>
    </p:spTree>
    <p:extLst>
      <p:ext uri="{BB962C8B-B14F-4D97-AF65-F5344CB8AC3E}">
        <p14:creationId xmlns:p14="http://schemas.microsoft.com/office/powerpoint/2010/main" val="5334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E13D-CEA7-46A6-A24B-FB4521A0DA29}"/>
              </a:ext>
            </a:extLst>
          </p:cNvPr>
          <p:cNvSpPr>
            <a:spLocks noGrp="1"/>
          </p:cNvSpPr>
          <p:nvPr>
            <p:ph type="title"/>
          </p:nvPr>
        </p:nvSpPr>
        <p:spPr/>
        <p:txBody>
          <a:bodyPr/>
          <a:lstStyle/>
          <a:p>
            <a:r>
              <a:rPr lang="en-US" dirty="0"/>
              <a:t>Climbing Hazard Factors</a:t>
            </a:r>
          </a:p>
        </p:txBody>
      </p:sp>
      <p:sp>
        <p:nvSpPr>
          <p:cNvPr id="3" name="Content Placeholder 2">
            <a:extLst>
              <a:ext uri="{FF2B5EF4-FFF2-40B4-BE49-F238E27FC236}">
                <a16:creationId xmlns:a16="http://schemas.microsoft.com/office/drawing/2014/main" id="{3432BC6B-60C9-40F6-9366-65C60C76C09A}"/>
              </a:ext>
            </a:extLst>
          </p:cNvPr>
          <p:cNvSpPr>
            <a:spLocks noGrp="1"/>
          </p:cNvSpPr>
          <p:nvPr>
            <p:ph idx="1"/>
          </p:nvPr>
        </p:nvSpPr>
        <p:spPr/>
        <p:txBody>
          <a:bodyPr numCol="2">
            <a:normAutofit/>
          </a:bodyPr>
          <a:lstStyle/>
          <a:p>
            <a:r>
              <a:rPr lang="en-US" dirty="0">
                <a:solidFill>
                  <a:srgbClr val="FF9900"/>
                </a:solidFill>
              </a:rPr>
              <a:t>Human Factor Hazards</a:t>
            </a:r>
          </a:p>
          <a:p>
            <a:pPr lvl="1"/>
            <a:r>
              <a:rPr lang="en-US" dirty="0"/>
              <a:t>Poor technique</a:t>
            </a:r>
          </a:p>
          <a:p>
            <a:pPr lvl="1"/>
            <a:r>
              <a:rPr lang="en-US" dirty="0"/>
              <a:t>Inadequate supervision</a:t>
            </a:r>
          </a:p>
          <a:p>
            <a:pPr lvl="1"/>
            <a:r>
              <a:rPr lang="en-US" dirty="0"/>
              <a:t>Poor training</a:t>
            </a:r>
          </a:p>
          <a:p>
            <a:pPr lvl="1"/>
            <a:r>
              <a:rPr lang="en-US" dirty="0"/>
              <a:t>Over training</a:t>
            </a:r>
          </a:p>
          <a:p>
            <a:pPr lvl="1"/>
            <a:r>
              <a:rPr lang="en-US" dirty="0"/>
              <a:t>Incorrect tie-in</a:t>
            </a:r>
          </a:p>
          <a:p>
            <a:pPr lvl="1"/>
            <a:r>
              <a:rPr lang="en-US" dirty="0"/>
              <a:t>Back-clipping</a:t>
            </a:r>
          </a:p>
          <a:p>
            <a:pPr lvl="1"/>
            <a:r>
              <a:rPr lang="en-US" dirty="0"/>
              <a:t>Gym Culture</a:t>
            </a:r>
          </a:p>
          <a:p>
            <a:pPr lvl="1"/>
            <a:r>
              <a:rPr lang="en-US" dirty="0"/>
              <a:t>Inadequate screening</a:t>
            </a:r>
          </a:p>
          <a:p>
            <a:pPr lvl="1"/>
            <a:r>
              <a:rPr lang="en-US" dirty="0">
                <a:solidFill>
                  <a:schemeClr val="tx1">
                    <a:lumMod val="95000"/>
                  </a:schemeClr>
                </a:solidFill>
              </a:rPr>
              <a:t>Medical Conditions</a:t>
            </a:r>
          </a:p>
          <a:p>
            <a:pPr lvl="1"/>
            <a:endParaRPr lang="en-US" dirty="0">
              <a:solidFill>
                <a:schemeClr val="tx1">
                  <a:lumMod val="95000"/>
                </a:schemeClr>
              </a:solidFill>
            </a:endParaRPr>
          </a:p>
          <a:p>
            <a:pPr lvl="1"/>
            <a:r>
              <a:rPr lang="en-US" dirty="0">
                <a:solidFill>
                  <a:schemeClr val="tx1">
                    <a:lumMod val="95000"/>
                  </a:schemeClr>
                </a:solidFill>
              </a:rPr>
              <a:t>Fatigue</a:t>
            </a:r>
          </a:p>
          <a:p>
            <a:pPr lvl="1"/>
            <a:r>
              <a:rPr lang="en-US" dirty="0">
                <a:solidFill>
                  <a:schemeClr val="tx1">
                    <a:lumMod val="95000"/>
                  </a:schemeClr>
                </a:solidFill>
              </a:rPr>
              <a:t>Poor Communication</a:t>
            </a:r>
          </a:p>
          <a:p>
            <a:pPr lvl="1"/>
            <a:r>
              <a:rPr lang="en-US" dirty="0">
                <a:solidFill>
                  <a:schemeClr val="tx1">
                    <a:lumMod val="95000"/>
                  </a:schemeClr>
                </a:solidFill>
              </a:rPr>
              <a:t>Fear/Anxiety</a:t>
            </a:r>
          </a:p>
          <a:p>
            <a:pPr lvl="1"/>
            <a:endParaRPr lang="en-US" dirty="0"/>
          </a:p>
        </p:txBody>
      </p:sp>
    </p:spTree>
    <p:extLst>
      <p:ext uri="{BB962C8B-B14F-4D97-AF65-F5344CB8AC3E}">
        <p14:creationId xmlns:p14="http://schemas.microsoft.com/office/powerpoint/2010/main" val="11805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“Big” are Hazards</a:t>
            </a:r>
          </a:p>
        </p:txBody>
      </p:sp>
      <p:sp>
        <p:nvSpPr>
          <p:cNvPr id="3" name="Content Placeholder 2"/>
          <p:cNvSpPr>
            <a:spLocks noGrp="1"/>
          </p:cNvSpPr>
          <p:nvPr>
            <p:ph idx="1"/>
          </p:nvPr>
        </p:nvSpPr>
        <p:spPr/>
        <p:txBody>
          <a:bodyPr>
            <a:normAutofit/>
          </a:bodyPr>
          <a:lstStyle/>
          <a:p>
            <a:r>
              <a:rPr lang="en-US" dirty="0"/>
              <a:t>We can think of Hazards as Balls which have a certain size and weight. The greater the ‘mass’ the greater the potential impact.</a:t>
            </a:r>
          </a:p>
          <a:p>
            <a:r>
              <a:rPr lang="en-US" dirty="0"/>
              <a:t>If a particular Hazard might have multiple impacts/negative consequences, then the total possible impact of that Hazard is adding the scores </a:t>
            </a:r>
            <a:br>
              <a:rPr lang="en-US" dirty="0"/>
            </a:br>
            <a:r>
              <a:rPr lang="en-US" dirty="0"/>
              <a:t>(Probability of A) * (Severity of A) + (Probability of B) * (Severity of B) </a:t>
            </a:r>
          </a:p>
          <a:p>
            <a:r>
              <a:rPr lang="en-US" sz="2400" dirty="0"/>
              <a:t>Example: High Altitude can lead to Pulmonary Edema and to Cerebral Edema. Each one would have it’s own Probability and Severity</a:t>
            </a:r>
          </a:p>
        </p:txBody>
      </p:sp>
    </p:spTree>
    <p:extLst>
      <p:ext uri="{BB962C8B-B14F-4D97-AF65-F5344CB8AC3E}">
        <p14:creationId xmlns:p14="http://schemas.microsoft.com/office/powerpoint/2010/main" val="244140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Hazard Impact</a:t>
            </a:r>
          </a:p>
        </p:txBody>
      </p:sp>
      <p:sp>
        <p:nvSpPr>
          <p:cNvPr id="3" name="Content Placeholder 2"/>
          <p:cNvSpPr>
            <a:spLocks noGrp="1"/>
          </p:cNvSpPr>
          <p:nvPr>
            <p:ph idx="1"/>
          </p:nvPr>
        </p:nvSpPr>
        <p:spPr>
          <a:xfrm>
            <a:off x="6121400" y="2903538"/>
            <a:ext cx="4127500" cy="3613150"/>
          </a:xfrm>
        </p:spPr>
        <p:txBody>
          <a:bodyPr/>
          <a:lstStyle/>
          <a:p>
            <a:pPr>
              <a:defRPr/>
            </a:pPr>
            <a:r>
              <a:rPr lang="en-US" sz="2400" dirty="0"/>
              <a:t>Mild Altitude Sickness</a:t>
            </a:r>
            <a:br>
              <a:rPr lang="en-US" sz="2400" dirty="0"/>
            </a:br>
            <a:br>
              <a:rPr lang="en-US" sz="2400" dirty="0"/>
            </a:br>
            <a:endParaRPr lang="en-US" sz="2400" dirty="0"/>
          </a:p>
          <a:p>
            <a:pPr>
              <a:defRPr/>
            </a:pPr>
            <a:r>
              <a:rPr lang="en-US" sz="2400" dirty="0"/>
              <a:t>High Altitude Pulmonary Edema (HAPE)</a:t>
            </a:r>
            <a:br>
              <a:rPr lang="en-US" sz="2400" dirty="0"/>
            </a:br>
            <a:br>
              <a:rPr lang="en-US" sz="2400" dirty="0"/>
            </a:br>
            <a:endParaRPr lang="en-US" sz="2400" dirty="0"/>
          </a:p>
          <a:p>
            <a:pPr>
              <a:defRPr/>
            </a:pPr>
            <a:r>
              <a:rPr lang="en-US" sz="2400" dirty="0"/>
              <a:t>High Altitude Cerebral Edema (HACE)</a:t>
            </a:r>
          </a:p>
        </p:txBody>
      </p:sp>
      <p:grpSp>
        <p:nvGrpSpPr>
          <p:cNvPr id="39940" name="Group 3"/>
          <p:cNvGrpSpPr>
            <a:grpSpLocks/>
          </p:cNvGrpSpPr>
          <p:nvPr/>
        </p:nvGrpSpPr>
        <p:grpSpPr bwMode="auto">
          <a:xfrm>
            <a:off x="2144714" y="3081338"/>
            <a:ext cx="2651125" cy="2468562"/>
            <a:chOff x="4736174" y="1352599"/>
            <a:chExt cx="1358800" cy="1358800"/>
          </a:xfrm>
        </p:grpSpPr>
        <p:sp>
          <p:nvSpPr>
            <p:cNvPr id="5" name="Oval 4"/>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cxnSp>
        <p:nvCxnSpPr>
          <p:cNvPr id="9" name="Straight Arrow Connector 8"/>
          <p:cNvCxnSpPr/>
          <p:nvPr/>
        </p:nvCxnSpPr>
        <p:spPr bwMode="auto">
          <a:xfrm flipV="1">
            <a:off x="4846638" y="3090863"/>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4327525"/>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5229225"/>
            <a:ext cx="1455738" cy="5270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2052638" y="1365250"/>
            <a:ext cx="7791450" cy="1570038"/>
          </a:xfrm>
          <a:prstGeom prst="rect">
            <a:avLst/>
          </a:prstGeom>
          <a:noFill/>
        </p:spPr>
        <p:txBody>
          <a:bodyPr>
            <a:spAutoFit/>
          </a:bodyPr>
          <a:lstStyle/>
          <a:p>
            <a:pPr>
              <a:defRPr/>
            </a:pPr>
            <a:r>
              <a:rPr lang="en-US" sz="2400" dirty="0">
                <a:solidFill>
                  <a:schemeClr val="tx1">
                    <a:lumMod val="95000"/>
                  </a:schemeClr>
                </a:solidFill>
              </a:rPr>
              <a:t>Analyzing the actual Hazard is essential in determining the extent to which it is a large or small factor.</a:t>
            </a:r>
          </a:p>
          <a:p>
            <a:pPr>
              <a:defRPr/>
            </a:pPr>
            <a:endParaRPr lang="en-US" sz="2400" dirty="0">
              <a:solidFill>
                <a:schemeClr val="tx1">
                  <a:lumMod val="95000"/>
                </a:schemeClr>
              </a:solidFill>
            </a:endParaRPr>
          </a:p>
          <a:p>
            <a:pPr>
              <a:defRPr/>
            </a:pPr>
            <a:r>
              <a:rPr lang="en-US" sz="2400" b="1" u="sng" dirty="0">
                <a:solidFill>
                  <a:schemeClr val="tx1">
                    <a:lumMod val="95000"/>
                  </a:schemeClr>
                </a:solidFill>
              </a:rPr>
              <a:t>Potential Consequences of High Altitude</a:t>
            </a:r>
          </a:p>
        </p:txBody>
      </p:sp>
    </p:spTree>
    <p:extLst>
      <p:ext uri="{BB962C8B-B14F-4D97-AF65-F5344CB8AC3E}">
        <p14:creationId xmlns:p14="http://schemas.microsoft.com/office/powerpoint/2010/main" val="2448432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Hazard Impact = ‘Ball Size’</a:t>
            </a:r>
          </a:p>
        </p:txBody>
      </p:sp>
      <p:sp>
        <p:nvSpPr>
          <p:cNvPr id="3" name="Content Placeholder 2"/>
          <p:cNvSpPr>
            <a:spLocks noGrp="1"/>
          </p:cNvSpPr>
          <p:nvPr>
            <p:ph idx="1"/>
          </p:nvPr>
        </p:nvSpPr>
        <p:spPr>
          <a:xfrm>
            <a:off x="6173788" y="1989138"/>
            <a:ext cx="4127500" cy="4449762"/>
          </a:xfrm>
        </p:spPr>
        <p:txBody>
          <a:bodyPr/>
          <a:lstStyle/>
          <a:p>
            <a:pPr>
              <a:defRPr/>
            </a:pPr>
            <a:r>
              <a:rPr lang="en-US" sz="2400" dirty="0"/>
              <a:t>Mild Altitude Sickness</a:t>
            </a:r>
            <a:br>
              <a:rPr lang="en-US" sz="2400" dirty="0"/>
            </a:br>
            <a:r>
              <a:rPr lang="en-US" sz="1800" dirty="0"/>
              <a:t>Probability Moderate * Severity Low = </a:t>
            </a:r>
            <a:r>
              <a:rPr lang="en-US" sz="1800" dirty="0">
                <a:solidFill>
                  <a:srgbClr val="FF9900"/>
                </a:solidFill>
              </a:rPr>
              <a:t>Low Risk (5*1 =  5) - GREEN</a:t>
            </a:r>
            <a:br>
              <a:rPr lang="en-US" sz="2400" dirty="0">
                <a:solidFill>
                  <a:srgbClr val="FF9900"/>
                </a:solidFill>
              </a:rPr>
            </a:br>
            <a:endParaRPr lang="en-US" sz="2400" dirty="0">
              <a:solidFill>
                <a:srgbClr val="FF9900"/>
              </a:solidFill>
            </a:endParaRPr>
          </a:p>
          <a:p>
            <a:pPr>
              <a:defRPr/>
            </a:pPr>
            <a:r>
              <a:rPr lang="en-US" sz="2400" dirty="0"/>
              <a:t>High Altitude Pulmonary Edema (HAPE)</a:t>
            </a:r>
            <a:br>
              <a:rPr lang="en-US" sz="2400" dirty="0"/>
            </a:br>
            <a:r>
              <a:rPr lang="en-US" sz="1800" dirty="0"/>
              <a:t>Probability Low * Severity High = </a:t>
            </a:r>
            <a:br>
              <a:rPr lang="en-US" sz="1800" dirty="0"/>
            </a:br>
            <a:r>
              <a:rPr lang="en-US" sz="1800" dirty="0">
                <a:solidFill>
                  <a:srgbClr val="FF9900"/>
                </a:solidFill>
              </a:rPr>
              <a:t>Moderate Risk (1*9 = 9) - YELLOW</a:t>
            </a:r>
            <a:br>
              <a:rPr lang="en-US" sz="2400" dirty="0"/>
            </a:br>
            <a:endParaRPr lang="en-US" sz="2400" dirty="0"/>
          </a:p>
          <a:p>
            <a:pPr>
              <a:defRPr/>
            </a:pPr>
            <a:r>
              <a:rPr lang="en-US" sz="2400" dirty="0"/>
              <a:t>High Altitude Cerebral Edema (HACE)</a:t>
            </a:r>
            <a:br>
              <a:rPr lang="en-US" sz="2400" dirty="0"/>
            </a:br>
            <a:r>
              <a:rPr lang="en-US" sz="1800" dirty="0"/>
              <a:t>Probability Low * Severity High = </a:t>
            </a:r>
            <a:r>
              <a:rPr lang="en-US" sz="1800" dirty="0">
                <a:solidFill>
                  <a:srgbClr val="FF9900"/>
                </a:solidFill>
              </a:rPr>
              <a:t>Moderate Risk (1* 9 = 9) - YELLOW</a:t>
            </a:r>
          </a:p>
        </p:txBody>
      </p: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4100514" y="1304131"/>
            <a:ext cx="6567487" cy="646112"/>
          </a:xfrm>
          <a:prstGeom prst="rect">
            <a:avLst/>
          </a:prstGeom>
          <a:noFill/>
        </p:spPr>
        <p:txBody>
          <a:bodyPr>
            <a:spAutoFit/>
          </a:bodyPr>
          <a:lstStyle/>
          <a:p>
            <a:pPr algn="r">
              <a:defRPr/>
            </a:pPr>
            <a:r>
              <a:rPr lang="en-US" sz="3600" b="1" u="sng" dirty="0">
                <a:solidFill>
                  <a:schemeClr val="tx1">
                    <a:lumMod val="95000"/>
                  </a:schemeClr>
                </a:solidFill>
              </a:rPr>
              <a:t>10,000 feet/3,048 meters</a:t>
            </a:r>
          </a:p>
        </p:txBody>
      </p:sp>
      <p:sp>
        <p:nvSpPr>
          <p:cNvPr id="40968" name="TextBox 11"/>
          <p:cNvSpPr txBox="1">
            <a:spLocks noChangeArrowheads="1"/>
          </p:cNvSpPr>
          <p:nvPr/>
        </p:nvSpPr>
        <p:spPr bwMode="auto">
          <a:xfrm>
            <a:off x="1569244" y="5351464"/>
            <a:ext cx="3927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lumMod val="95000"/>
                  </a:schemeClr>
                </a:solidFill>
              </a:rPr>
              <a:t>Overall Risk Level = 23</a:t>
            </a:r>
            <a:br>
              <a:rPr lang="en-US" altLang="en-US" sz="2800" dirty="0">
                <a:solidFill>
                  <a:schemeClr val="tx1">
                    <a:lumMod val="95000"/>
                  </a:schemeClr>
                </a:solidFill>
              </a:rPr>
            </a:br>
            <a:r>
              <a:rPr lang="en-US" altLang="en-US" sz="2800" dirty="0">
                <a:solidFill>
                  <a:schemeClr val="tx1">
                    <a:lumMod val="95000"/>
                  </a:schemeClr>
                </a:solidFill>
              </a:rPr>
              <a:t>(5 + 9 + 9)</a:t>
            </a:r>
          </a:p>
        </p:txBody>
      </p:sp>
      <p:grpSp>
        <p:nvGrpSpPr>
          <p:cNvPr id="2" name="Group 3"/>
          <p:cNvGrpSpPr>
            <a:grpSpLocks/>
          </p:cNvGrpSpPr>
          <p:nvPr/>
        </p:nvGrpSpPr>
        <p:grpSpPr bwMode="auto">
          <a:xfrm>
            <a:off x="2168526" y="2374901"/>
            <a:ext cx="2651125" cy="2468563"/>
            <a:chOff x="4736174" y="1352599"/>
            <a:chExt cx="1358800" cy="1358800"/>
          </a:xfrm>
        </p:grpSpPr>
        <p:sp>
          <p:nvSpPr>
            <p:cNvPr id="13" name="Oval 12"/>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spTree>
    <p:extLst>
      <p:ext uri="{BB962C8B-B14F-4D97-AF65-F5344CB8AC3E}">
        <p14:creationId xmlns:p14="http://schemas.microsoft.com/office/powerpoint/2010/main" val="329366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1989" name="Title 1"/>
          <p:cNvSpPr>
            <a:spLocks noGrp="1"/>
          </p:cNvSpPr>
          <p:nvPr>
            <p:ph type="title"/>
          </p:nvPr>
        </p:nvSpPr>
        <p:spPr/>
        <p:txBody>
          <a:bodyPr/>
          <a:lstStyle/>
          <a:p>
            <a:r>
              <a:rPr lang="en-US" altLang="en-US" dirty="0"/>
              <a:t>Hazard Impact = ‘Ball Size’</a:t>
            </a:r>
          </a:p>
        </p:txBody>
      </p:sp>
      <p:sp>
        <p:nvSpPr>
          <p:cNvPr id="3" name="Content Placeholder 2"/>
          <p:cNvSpPr>
            <a:spLocks noGrp="1"/>
          </p:cNvSpPr>
          <p:nvPr>
            <p:ph idx="1"/>
          </p:nvPr>
        </p:nvSpPr>
        <p:spPr>
          <a:xfrm>
            <a:off x="6237288" y="2016126"/>
            <a:ext cx="4127500" cy="4500563"/>
          </a:xfrm>
        </p:spPr>
        <p:txBody>
          <a:bodyPr/>
          <a:lstStyle/>
          <a:p>
            <a:pPr>
              <a:defRPr/>
            </a:pPr>
            <a:r>
              <a:rPr lang="en-US" sz="2400" dirty="0"/>
              <a:t>Mild Altitude Sickness</a:t>
            </a:r>
            <a:br>
              <a:rPr lang="en-US" sz="2400" dirty="0"/>
            </a:br>
            <a:r>
              <a:rPr lang="en-US" sz="1800" dirty="0"/>
              <a:t>Probability High * Severity Low = </a:t>
            </a:r>
            <a:r>
              <a:rPr lang="en-US" sz="1800" dirty="0">
                <a:solidFill>
                  <a:srgbClr val="FF9900"/>
                </a:solidFill>
              </a:rPr>
              <a:t>Moderate Risk (9*1 = 9) - YELLOW</a:t>
            </a:r>
            <a:br>
              <a:rPr lang="en-US" sz="1800" dirty="0"/>
            </a:br>
            <a:endParaRPr lang="en-US" sz="1800" dirty="0"/>
          </a:p>
          <a:p>
            <a:pPr>
              <a:defRPr/>
            </a:pPr>
            <a:r>
              <a:rPr lang="en-US" sz="2400" dirty="0"/>
              <a:t>High Altitude Pulmonary Edema (HAPE)</a:t>
            </a:r>
            <a:br>
              <a:rPr lang="en-US" sz="2400" dirty="0"/>
            </a:br>
            <a:r>
              <a:rPr lang="en-US" sz="1800" dirty="0"/>
              <a:t>Probability Moderate * Severity High </a:t>
            </a:r>
            <a:r>
              <a:rPr lang="en-US" sz="1800" dirty="0">
                <a:solidFill>
                  <a:schemeClr val="accent6">
                    <a:lumMod val="40000"/>
                    <a:lumOff val="60000"/>
                  </a:schemeClr>
                </a:solidFill>
              </a:rPr>
              <a:t>= </a:t>
            </a:r>
            <a:r>
              <a:rPr lang="en-US" sz="1800" dirty="0">
                <a:solidFill>
                  <a:srgbClr val="FF9900"/>
                </a:solidFill>
              </a:rPr>
              <a:t>High Risk (5*8 = 40) - RED</a:t>
            </a:r>
            <a:br>
              <a:rPr lang="en-US" sz="2400" dirty="0">
                <a:solidFill>
                  <a:srgbClr val="FF9900"/>
                </a:solidFill>
              </a:rPr>
            </a:br>
            <a:endParaRPr lang="en-US" sz="2400" dirty="0">
              <a:solidFill>
                <a:srgbClr val="FF9900"/>
              </a:solidFill>
            </a:endParaRPr>
          </a:p>
          <a:p>
            <a:pPr>
              <a:defRPr/>
            </a:pPr>
            <a:r>
              <a:rPr lang="en-US" sz="2400" dirty="0"/>
              <a:t>High Altitude Cerebral Edema (HACE)</a:t>
            </a:r>
            <a:br>
              <a:rPr lang="en-US" sz="2400" dirty="0"/>
            </a:br>
            <a:r>
              <a:rPr lang="en-US" sz="1800" dirty="0"/>
              <a:t>Probability Moderate * Severity High = </a:t>
            </a:r>
            <a:r>
              <a:rPr lang="en-US" sz="1800" dirty="0">
                <a:solidFill>
                  <a:srgbClr val="FF9900"/>
                </a:solidFill>
              </a:rPr>
              <a:t>High Risk (5*9 = 45) - RED</a:t>
            </a:r>
          </a:p>
        </p:txBody>
      </p:sp>
      <p:sp>
        <p:nvSpPr>
          <p:cNvPr id="24" name="TextBox 23"/>
          <p:cNvSpPr txBox="1"/>
          <p:nvPr/>
        </p:nvSpPr>
        <p:spPr>
          <a:xfrm>
            <a:off x="4164014" y="1296987"/>
            <a:ext cx="6503987" cy="646112"/>
          </a:xfrm>
          <a:prstGeom prst="rect">
            <a:avLst/>
          </a:prstGeom>
          <a:noFill/>
        </p:spPr>
        <p:txBody>
          <a:bodyPr>
            <a:spAutoFit/>
          </a:bodyPr>
          <a:lstStyle/>
          <a:p>
            <a:pPr algn="r">
              <a:defRPr/>
            </a:pPr>
            <a:r>
              <a:rPr lang="en-US" sz="3600" b="1" u="sng" dirty="0">
                <a:solidFill>
                  <a:schemeClr val="tx1">
                    <a:lumMod val="95000"/>
                  </a:schemeClr>
                </a:solidFill>
              </a:rPr>
              <a:t>18,000 feet/5,486 meters</a:t>
            </a:r>
          </a:p>
        </p:txBody>
      </p:sp>
      <p:sp>
        <p:nvSpPr>
          <p:cNvPr id="41993" name="TextBox 15"/>
          <p:cNvSpPr txBox="1">
            <a:spLocks noChangeArrowheads="1"/>
          </p:cNvSpPr>
          <p:nvPr/>
        </p:nvSpPr>
        <p:spPr bwMode="auto">
          <a:xfrm>
            <a:off x="1369220" y="5505450"/>
            <a:ext cx="4127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lumMod val="95000"/>
                  </a:schemeClr>
                </a:solidFill>
              </a:rPr>
              <a:t>Overall Risk Level = 93</a:t>
            </a:r>
            <a:br>
              <a:rPr lang="en-US" altLang="en-US" sz="2800" dirty="0">
                <a:solidFill>
                  <a:schemeClr val="tx1">
                    <a:lumMod val="95000"/>
                  </a:schemeClr>
                </a:solidFill>
              </a:rPr>
            </a:br>
            <a:r>
              <a:rPr lang="en-US" altLang="en-US" sz="2800" dirty="0">
                <a:solidFill>
                  <a:schemeClr val="tx1">
                    <a:lumMod val="95000"/>
                  </a:schemeClr>
                </a:solidFill>
              </a:rPr>
              <a:t>(9 + 40 + 45)</a:t>
            </a:r>
          </a:p>
        </p:txBody>
      </p:sp>
      <p:grpSp>
        <p:nvGrpSpPr>
          <p:cNvPr id="2" name="Group 3"/>
          <p:cNvGrpSpPr>
            <a:grpSpLocks/>
          </p:cNvGrpSpPr>
          <p:nvPr/>
        </p:nvGrpSpPr>
        <p:grpSpPr bwMode="auto">
          <a:xfrm>
            <a:off x="1920559" y="2363788"/>
            <a:ext cx="2651125" cy="2468562"/>
            <a:chOff x="4753972" y="1352599"/>
            <a:chExt cx="1358800" cy="1358800"/>
          </a:xfrm>
        </p:grpSpPr>
        <p:sp>
          <p:nvSpPr>
            <p:cNvPr id="13" name="Oval 12"/>
            <p:cNvSpPr/>
            <p:nvPr/>
          </p:nvSpPr>
          <p:spPr>
            <a:xfrm>
              <a:off x="4753972"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416"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spTree>
    <p:extLst>
      <p:ext uri="{BB962C8B-B14F-4D97-AF65-F5344CB8AC3E}">
        <p14:creationId xmlns:p14="http://schemas.microsoft.com/office/powerpoint/2010/main" val="1296677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543"/>
          <a:stretch/>
        </p:blipFill>
        <p:spPr>
          <a:xfrm>
            <a:off x="2097454" y="1447801"/>
            <a:ext cx="7997093" cy="422998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grpSp>
        <p:nvGrpSpPr>
          <p:cNvPr id="11" name="Group 3"/>
          <p:cNvGrpSpPr>
            <a:grpSpLocks/>
          </p:cNvGrpSpPr>
          <p:nvPr/>
        </p:nvGrpSpPr>
        <p:grpSpPr bwMode="auto">
          <a:xfrm>
            <a:off x="3608917" y="1770318"/>
            <a:ext cx="622300" cy="579438"/>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3756" y="1549905"/>
              <a:ext cx="1022565" cy="964188"/>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800" dirty="0"/>
                <a:t>High Altitude</a:t>
              </a:r>
              <a:br>
                <a:rPr lang="en-US" sz="800" dirty="0"/>
              </a:br>
              <a:r>
                <a:rPr lang="en-US" sz="800" dirty="0"/>
                <a:t>(23)</a:t>
              </a:r>
            </a:p>
          </p:txBody>
        </p:sp>
      </p:grpSp>
      <p:sp>
        <p:nvSpPr>
          <p:cNvPr id="4" name="Title 3"/>
          <p:cNvSpPr>
            <a:spLocks noGrp="1"/>
          </p:cNvSpPr>
          <p:nvPr>
            <p:ph type="title"/>
          </p:nvPr>
        </p:nvSpPr>
        <p:spPr/>
        <p:txBody>
          <a:bodyPr/>
          <a:lstStyle/>
          <a:p>
            <a:r>
              <a:rPr lang="en-US" dirty="0"/>
              <a:t>Hazard Factors  - 10,000 </a:t>
            </a:r>
            <a:r>
              <a:rPr lang="en-US" dirty="0" err="1"/>
              <a:t>ft</a:t>
            </a:r>
            <a:endParaRPr lang="en-US" dirty="0"/>
          </a:p>
        </p:txBody>
      </p:sp>
      <p:sp>
        <p:nvSpPr>
          <p:cNvPr id="15" name="TextBox 14">
            <a:extLst>
              <a:ext uri="{FF2B5EF4-FFF2-40B4-BE49-F238E27FC236}">
                <a16:creationId xmlns:a16="http://schemas.microsoft.com/office/drawing/2014/main" id="{4D54ACB8-1491-44B3-8BEA-91AC844250AA}"/>
              </a:ext>
            </a:extLst>
          </p:cNvPr>
          <p:cNvSpPr txBox="1"/>
          <p:nvPr/>
        </p:nvSpPr>
        <p:spPr>
          <a:xfrm>
            <a:off x="6024429" y="5625002"/>
            <a:ext cx="3181262" cy="707886"/>
          </a:xfrm>
          <a:prstGeom prst="rect">
            <a:avLst/>
          </a:prstGeom>
          <a:noFill/>
        </p:spPr>
        <p:txBody>
          <a:bodyPr wrap="square" rtlCol="0">
            <a:spAutoFit/>
          </a:bodyPr>
          <a:lstStyle/>
          <a:p>
            <a:pPr algn="ctr"/>
            <a:r>
              <a:rPr lang="en-US" sz="4000" b="1" dirty="0"/>
              <a:t>Risk Level</a:t>
            </a:r>
          </a:p>
        </p:txBody>
      </p:sp>
      <p:sp>
        <p:nvSpPr>
          <p:cNvPr id="16" name="TextBox 15">
            <a:extLst>
              <a:ext uri="{FF2B5EF4-FFF2-40B4-BE49-F238E27FC236}">
                <a16:creationId xmlns:a16="http://schemas.microsoft.com/office/drawing/2014/main" id="{CAC42287-906E-4350-842C-451E3386E261}"/>
              </a:ext>
            </a:extLst>
          </p:cNvPr>
          <p:cNvSpPr txBox="1"/>
          <p:nvPr/>
        </p:nvSpPr>
        <p:spPr>
          <a:xfrm>
            <a:off x="4907302" y="5602095"/>
            <a:ext cx="898535" cy="461665"/>
          </a:xfrm>
          <a:prstGeom prst="rect">
            <a:avLst/>
          </a:prstGeom>
          <a:noFill/>
        </p:spPr>
        <p:txBody>
          <a:bodyPr wrap="square" rtlCol="0">
            <a:spAutoFit/>
          </a:bodyPr>
          <a:lstStyle/>
          <a:p>
            <a:r>
              <a:rPr lang="en-US" sz="2400" b="1" dirty="0"/>
              <a:t>Low</a:t>
            </a:r>
          </a:p>
        </p:txBody>
      </p:sp>
      <p:sp>
        <p:nvSpPr>
          <p:cNvPr id="17" name="TextBox 16">
            <a:extLst>
              <a:ext uri="{FF2B5EF4-FFF2-40B4-BE49-F238E27FC236}">
                <a16:creationId xmlns:a16="http://schemas.microsoft.com/office/drawing/2014/main" id="{6C41343E-AF2F-43C7-99C4-4329FB6AAE65}"/>
              </a:ext>
            </a:extLst>
          </p:cNvPr>
          <p:cNvSpPr txBox="1"/>
          <p:nvPr/>
        </p:nvSpPr>
        <p:spPr>
          <a:xfrm>
            <a:off x="9500927" y="5625002"/>
            <a:ext cx="1325166" cy="461665"/>
          </a:xfrm>
          <a:prstGeom prst="rect">
            <a:avLst/>
          </a:prstGeom>
          <a:noFill/>
        </p:spPr>
        <p:txBody>
          <a:bodyPr wrap="square" rtlCol="0">
            <a:spAutoFit/>
          </a:bodyPr>
          <a:lstStyle/>
          <a:p>
            <a:r>
              <a:rPr lang="en-US" sz="2400" b="1" dirty="0"/>
              <a:t>High</a:t>
            </a:r>
          </a:p>
        </p:txBody>
      </p:sp>
      <p:cxnSp>
        <p:nvCxnSpPr>
          <p:cNvPr id="18" name="Straight Arrow Connector 17">
            <a:extLst>
              <a:ext uri="{FF2B5EF4-FFF2-40B4-BE49-F238E27FC236}">
                <a16:creationId xmlns:a16="http://schemas.microsoft.com/office/drawing/2014/main" id="{1D494609-F80B-49FF-A854-90C9827A94C4}"/>
              </a:ext>
            </a:extLst>
          </p:cNvPr>
          <p:cNvCxnSpPr>
            <a:cxnSpLocks/>
          </p:cNvCxnSpPr>
          <p:nvPr/>
        </p:nvCxnSpPr>
        <p:spPr>
          <a:xfrm>
            <a:off x="5672846" y="6433092"/>
            <a:ext cx="3884428" cy="1"/>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88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Learning Objectives</a:t>
            </a:r>
          </a:p>
        </p:txBody>
      </p:sp>
      <p:sp>
        <p:nvSpPr>
          <p:cNvPr id="3" name="Content Placeholder 2"/>
          <p:cNvSpPr>
            <a:spLocks noGrp="1"/>
          </p:cNvSpPr>
          <p:nvPr>
            <p:ph idx="1"/>
          </p:nvPr>
        </p:nvSpPr>
        <p:spPr/>
        <p:txBody>
          <a:bodyPr>
            <a:normAutofit/>
          </a:bodyPr>
          <a:lstStyle/>
          <a:p>
            <a:pPr>
              <a:defRPr/>
            </a:pPr>
            <a:r>
              <a:rPr lang="en-US" sz="3200" dirty="0"/>
              <a:t>Provide you with a complete training module for your staff</a:t>
            </a:r>
          </a:p>
          <a:p>
            <a:pPr>
              <a:defRPr/>
            </a:pPr>
            <a:r>
              <a:rPr lang="en-US" sz="3200" dirty="0"/>
              <a:t>Identify the major causal factors in accidents/near misses</a:t>
            </a:r>
          </a:p>
          <a:p>
            <a:pPr>
              <a:defRPr/>
            </a:pPr>
            <a:r>
              <a:rPr lang="en-US" sz="3200" dirty="0"/>
              <a:t>Explore a model for managing risk that incorporates the major causal factors</a:t>
            </a:r>
          </a:p>
          <a:p>
            <a:pPr>
              <a:defRPr/>
            </a:pPr>
            <a:r>
              <a:rPr lang="en-US" sz="3200" dirty="0"/>
              <a:t>Identify methods for assessing and managing risk before an event</a:t>
            </a:r>
          </a:p>
          <a:p>
            <a:pPr>
              <a:defRPr/>
            </a:pPr>
            <a:r>
              <a:rPr lang="en-US" sz="3200" dirty="0"/>
              <a:t>Identify methods for evaluating risk and mitigating it in the field</a:t>
            </a:r>
          </a:p>
          <a:p>
            <a:pPr>
              <a:defRPr/>
            </a:pPr>
            <a:endParaRPr lang="en-US" sz="3200" dirty="0"/>
          </a:p>
        </p:txBody>
      </p:sp>
    </p:spTree>
    <p:extLst>
      <p:ext uri="{BB962C8B-B14F-4D97-AF65-F5344CB8AC3E}">
        <p14:creationId xmlns:p14="http://schemas.microsoft.com/office/powerpoint/2010/main" val="3462065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686"/>
          <a:stretch/>
        </p:blipFill>
        <p:spPr>
          <a:xfrm>
            <a:off x="2097454" y="1447801"/>
            <a:ext cx="7997093" cy="4222897"/>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grpSp>
        <p:nvGrpSpPr>
          <p:cNvPr id="11" name="Group 3"/>
          <p:cNvGrpSpPr>
            <a:grpSpLocks/>
          </p:cNvGrpSpPr>
          <p:nvPr/>
        </p:nvGrpSpPr>
        <p:grpSpPr bwMode="auto">
          <a:xfrm>
            <a:off x="4084638" y="908050"/>
            <a:ext cx="3917950" cy="3651250"/>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4929" y="1551693"/>
              <a:ext cx="961290" cy="96061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6000" dirty="0"/>
                <a:t>High Altitude</a:t>
              </a:r>
              <a:br>
                <a:rPr lang="en-US" sz="6000" dirty="0"/>
              </a:br>
              <a:r>
                <a:rPr lang="en-US" sz="6000" dirty="0"/>
                <a:t>(93)</a:t>
              </a:r>
            </a:p>
          </p:txBody>
        </p:sp>
      </p:grpSp>
      <p:sp>
        <p:nvSpPr>
          <p:cNvPr id="4" name="Title 3"/>
          <p:cNvSpPr>
            <a:spLocks noGrp="1"/>
          </p:cNvSpPr>
          <p:nvPr>
            <p:ph type="title"/>
          </p:nvPr>
        </p:nvSpPr>
        <p:spPr/>
        <p:txBody>
          <a:bodyPr/>
          <a:lstStyle/>
          <a:p>
            <a:r>
              <a:rPr lang="en-US" dirty="0"/>
              <a:t>Hazard Factors – 18,000 </a:t>
            </a:r>
            <a:r>
              <a:rPr lang="en-US" dirty="0" err="1"/>
              <a:t>ft</a:t>
            </a:r>
            <a:endParaRPr lang="en-US" dirty="0"/>
          </a:p>
        </p:txBody>
      </p:sp>
      <p:sp>
        <p:nvSpPr>
          <p:cNvPr id="15" name="TextBox 14">
            <a:extLst>
              <a:ext uri="{FF2B5EF4-FFF2-40B4-BE49-F238E27FC236}">
                <a16:creationId xmlns:a16="http://schemas.microsoft.com/office/drawing/2014/main" id="{2D326265-96CA-4542-93E8-13FCEBE5425D}"/>
              </a:ext>
            </a:extLst>
          </p:cNvPr>
          <p:cNvSpPr txBox="1"/>
          <p:nvPr/>
        </p:nvSpPr>
        <p:spPr>
          <a:xfrm>
            <a:off x="5951397" y="5596007"/>
            <a:ext cx="3181262" cy="707886"/>
          </a:xfrm>
          <a:prstGeom prst="rect">
            <a:avLst/>
          </a:prstGeom>
          <a:noFill/>
        </p:spPr>
        <p:txBody>
          <a:bodyPr wrap="square" rtlCol="0">
            <a:spAutoFit/>
          </a:bodyPr>
          <a:lstStyle/>
          <a:p>
            <a:pPr algn="ctr"/>
            <a:r>
              <a:rPr lang="en-US" sz="4000" b="1" dirty="0"/>
              <a:t>Risk Level</a:t>
            </a:r>
          </a:p>
        </p:txBody>
      </p:sp>
      <p:sp>
        <p:nvSpPr>
          <p:cNvPr id="16" name="TextBox 15">
            <a:extLst>
              <a:ext uri="{FF2B5EF4-FFF2-40B4-BE49-F238E27FC236}">
                <a16:creationId xmlns:a16="http://schemas.microsoft.com/office/drawing/2014/main" id="{B9F76C7D-7997-45EB-BF07-5E804D06160B}"/>
              </a:ext>
            </a:extLst>
          </p:cNvPr>
          <p:cNvSpPr txBox="1"/>
          <p:nvPr/>
        </p:nvSpPr>
        <p:spPr>
          <a:xfrm>
            <a:off x="4834270" y="5573100"/>
            <a:ext cx="898535" cy="461665"/>
          </a:xfrm>
          <a:prstGeom prst="rect">
            <a:avLst/>
          </a:prstGeom>
          <a:noFill/>
        </p:spPr>
        <p:txBody>
          <a:bodyPr wrap="square" rtlCol="0">
            <a:spAutoFit/>
          </a:bodyPr>
          <a:lstStyle/>
          <a:p>
            <a:r>
              <a:rPr lang="en-US" sz="2400" b="1" dirty="0"/>
              <a:t>Low</a:t>
            </a:r>
          </a:p>
        </p:txBody>
      </p:sp>
      <p:sp>
        <p:nvSpPr>
          <p:cNvPr id="17" name="TextBox 16">
            <a:extLst>
              <a:ext uri="{FF2B5EF4-FFF2-40B4-BE49-F238E27FC236}">
                <a16:creationId xmlns:a16="http://schemas.microsoft.com/office/drawing/2014/main" id="{002486B6-E187-47EE-BC37-1B50EFAD506D}"/>
              </a:ext>
            </a:extLst>
          </p:cNvPr>
          <p:cNvSpPr txBox="1"/>
          <p:nvPr/>
        </p:nvSpPr>
        <p:spPr>
          <a:xfrm>
            <a:off x="9427895" y="5596007"/>
            <a:ext cx="1325166" cy="461665"/>
          </a:xfrm>
          <a:prstGeom prst="rect">
            <a:avLst/>
          </a:prstGeom>
          <a:noFill/>
        </p:spPr>
        <p:txBody>
          <a:bodyPr wrap="square" rtlCol="0">
            <a:spAutoFit/>
          </a:bodyPr>
          <a:lstStyle/>
          <a:p>
            <a:r>
              <a:rPr lang="en-US" sz="2400" b="1" dirty="0"/>
              <a:t>High</a:t>
            </a:r>
          </a:p>
        </p:txBody>
      </p:sp>
      <p:cxnSp>
        <p:nvCxnSpPr>
          <p:cNvPr id="18" name="Straight Arrow Connector 17">
            <a:extLst>
              <a:ext uri="{FF2B5EF4-FFF2-40B4-BE49-F238E27FC236}">
                <a16:creationId xmlns:a16="http://schemas.microsoft.com/office/drawing/2014/main" id="{92061241-0BF1-49D6-A94E-0197863D1F04}"/>
              </a:ext>
            </a:extLst>
          </p:cNvPr>
          <p:cNvCxnSpPr>
            <a:cxnSpLocks/>
          </p:cNvCxnSpPr>
          <p:nvPr/>
        </p:nvCxnSpPr>
        <p:spPr>
          <a:xfrm>
            <a:off x="5599814" y="6404097"/>
            <a:ext cx="3884428" cy="1"/>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307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Risk Level</a:t>
            </a:r>
          </a:p>
        </p:txBody>
      </p:sp>
      <p:sp>
        <p:nvSpPr>
          <p:cNvPr id="3" name="Content Placeholder 2"/>
          <p:cNvSpPr>
            <a:spLocks noGrp="1"/>
          </p:cNvSpPr>
          <p:nvPr>
            <p:ph idx="1"/>
          </p:nvPr>
        </p:nvSpPr>
        <p:spPr/>
        <p:txBody>
          <a:bodyPr>
            <a:normAutofit/>
          </a:bodyPr>
          <a:lstStyle/>
          <a:p>
            <a:r>
              <a:rPr lang="en-US" sz="3200" dirty="0"/>
              <a:t>So How Do You Reduce the Risk Level?</a:t>
            </a:r>
          </a:p>
          <a:p>
            <a:pPr marL="971550" lvl="1" indent="-514350">
              <a:buFont typeface="+mj-lt"/>
              <a:buAutoNum type="arabicPeriod"/>
            </a:pPr>
            <a:r>
              <a:rPr lang="en-US" sz="2800" dirty="0"/>
              <a:t>Remove all the Hazards you can</a:t>
            </a:r>
          </a:p>
          <a:p>
            <a:pPr marL="971550" lvl="1" indent="-514350">
              <a:buFont typeface="+mj-lt"/>
              <a:buAutoNum type="arabicPeriod"/>
            </a:pPr>
            <a:r>
              <a:rPr lang="en-US" sz="2800" dirty="0"/>
              <a:t>What if that’s not Enough?</a:t>
            </a:r>
          </a:p>
          <a:p>
            <a:pPr marL="971550" lvl="1" indent="-514350">
              <a:buFont typeface="+mj-lt"/>
              <a:buAutoNum type="arabicPeriod"/>
            </a:pPr>
            <a:r>
              <a:rPr lang="en-US" sz="2800" dirty="0"/>
              <a:t>Add Safety Factors</a:t>
            </a:r>
          </a:p>
        </p:txBody>
      </p:sp>
    </p:spTree>
    <p:extLst>
      <p:ext uri="{BB962C8B-B14F-4D97-AF65-F5344CB8AC3E}">
        <p14:creationId xmlns:p14="http://schemas.microsoft.com/office/powerpoint/2010/main" val="323118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Safety Factors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6" b="24043"/>
          <a:stretch/>
        </p:blipFill>
        <p:spPr>
          <a:xfrm>
            <a:off x="3206490" y="1744066"/>
            <a:ext cx="5779020" cy="4754880"/>
          </a:xfrm>
          <a:prstGeom prst="rect">
            <a:avLst/>
          </a:prstGeom>
        </p:spPr>
      </p:pic>
      <p:sp>
        <p:nvSpPr>
          <p:cNvPr id="5" name="TextBox 4"/>
          <p:cNvSpPr txBox="1"/>
          <p:nvPr/>
        </p:nvSpPr>
        <p:spPr>
          <a:xfrm rot="16200000">
            <a:off x="4143782" y="3066915"/>
            <a:ext cx="1804041" cy="461665"/>
          </a:xfrm>
          <a:prstGeom prst="rect">
            <a:avLst/>
          </a:prstGeom>
          <a:noFill/>
        </p:spPr>
        <p:txBody>
          <a:bodyPr wrap="square" rtlCol="0">
            <a:spAutoFit/>
          </a:bodyPr>
          <a:lstStyle/>
          <a:p>
            <a:r>
              <a:rPr lang="en-US" sz="2400" b="1" dirty="0"/>
              <a:t>Equipment</a:t>
            </a:r>
          </a:p>
        </p:txBody>
      </p:sp>
      <p:sp>
        <p:nvSpPr>
          <p:cNvPr id="6" name="TextBox 5"/>
          <p:cNvSpPr txBox="1"/>
          <p:nvPr/>
        </p:nvSpPr>
        <p:spPr>
          <a:xfrm rot="16200000">
            <a:off x="5522329" y="2592343"/>
            <a:ext cx="2356239" cy="461665"/>
          </a:xfrm>
          <a:prstGeom prst="rect">
            <a:avLst/>
          </a:prstGeom>
          <a:noFill/>
        </p:spPr>
        <p:txBody>
          <a:bodyPr wrap="square" rtlCol="0">
            <a:spAutoFit/>
          </a:bodyPr>
          <a:lstStyle/>
          <a:p>
            <a:r>
              <a:rPr lang="en-US" sz="2400" b="1" dirty="0"/>
              <a:t>Environment</a:t>
            </a:r>
          </a:p>
        </p:txBody>
      </p:sp>
      <p:sp>
        <p:nvSpPr>
          <p:cNvPr id="7" name="TextBox 6"/>
          <p:cNvSpPr txBox="1"/>
          <p:nvPr/>
        </p:nvSpPr>
        <p:spPr>
          <a:xfrm rot="16200000">
            <a:off x="7189759" y="2348726"/>
            <a:ext cx="1869006" cy="461665"/>
          </a:xfrm>
          <a:prstGeom prst="rect">
            <a:avLst/>
          </a:prstGeom>
          <a:noFill/>
        </p:spPr>
        <p:txBody>
          <a:bodyPr wrap="square" rtlCol="0">
            <a:spAutoFit/>
          </a:bodyPr>
          <a:lstStyle/>
          <a:p>
            <a:r>
              <a:rPr lang="en-US" sz="2400" b="1" dirty="0"/>
              <a:t>People</a:t>
            </a:r>
          </a:p>
        </p:txBody>
      </p:sp>
    </p:spTree>
    <p:extLst>
      <p:ext uri="{BB962C8B-B14F-4D97-AF65-F5344CB8AC3E}">
        <p14:creationId xmlns:p14="http://schemas.microsoft.com/office/powerpoint/2010/main" val="2514429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Gamow Bag</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592" y="1825625"/>
            <a:ext cx="6620256" cy="440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891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4907" y="1258042"/>
            <a:ext cx="8040643" cy="5152284"/>
          </a:xfrm>
        </p:spPr>
      </p:pic>
      <p:sp>
        <p:nvSpPr>
          <p:cNvPr id="8"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6793686" y="2107094"/>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7635767" y="1792771"/>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8830273" y="1861289"/>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2926555" y="5825283"/>
            <a:ext cx="3287108" cy="800219"/>
          </a:xfrm>
          <a:prstGeom prst="rect">
            <a:avLst/>
          </a:prstGeom>
          <a:noFill/>
        </p:spPr>
        <p:txBody>
          <a:bodyPr wrap="square" rtlCol="0">
            <a:spAutoFit/>
          </a:bodyPr>
          <a:lstStyle/>
          <a:p>
            <a:pPr algn="ctr"/>
            <a:r>
              <a:rPr lang="en-US" sz="4600" b="1" dirty="0"/>
              <a:t>Risk Level</a:t>
            </a:r>
          </a:p>
        </p:txBody>
      </p:sp>
      <p:sp>
        <p:nvSpPr>
          <p:cNvPr id="11" name="TextBox 10"/>
          <p:cNvSpPr txBox="1"/>
          <p:nvPr/>
        </p:nvSpPr>
        <p:spPr>
          <a:xfrm>
            <a:off x="6576224" y="5597023"/>
            <a:ext cx="1029448" cy="461665"/>
          </a:xfrm>
          <a:prstGeom prst="rect">
            <a:avLst/>
          </a:prstGeom>
          <a:noFill/>
        </p:spPr>
        <p:txBody>
          <a:bodyPr wrap="square" rtlCol="0">
            <a:spAutoFit/>
          </a:bodyPr>
          <a:lstStyle/>
          <a:p>
            <a:r>
              <a:rPr lang="en-US" sz="2400" b="1" dirty="0"/>
              <a:t>High</a:t>
            </a:r>
          </a:p>
        </p:txBody>
      </p:sp>
      <p:sp>
        <p:nvSpPr>
          <p:cNvPr id="12" name="TextBox 11"/>
          <p:cNvSpPr txBox="1"/>
          <p:nvPr/>
        </p:nvSpPr>
        <p:spPr>
          <a:xfrm>
            <a:off x="1954047" y="5579865"/>
            <a:ext cx="1029448" cy="461665"/>
          </a:xfrm>
          <a:prstGeom prst="rect">
            <a:avLst/>
          </a:prstGeom>
          <a:noFill/>
        </p:spPr>
        <p:txBody>
          <a:bodyPr wrap="square" rtlCol="0">
            <a:spAutoFit/>
          </a:bodyPr>
          <a:lstStyle/>
          <a:p>
            <a:r>
              <a:rPr lang="en-US" sz="2400" b="1" dirty="0"/>
              <a:t>Low</a:t>
            </a:r>
          </a:p>
        </p:txBody>
      </p:sp>
      <p:cxnSp>
        <p:nvCxnSpPr>
          <p:cNvPr id="13" name="Straight Arrow Connector 12"/>
          <p:cNvCxnSpPr/>
          <p:nvPr/>
        </p:nvCxnSpPr>
        <p:spPr>
          <a:xfrm>
            <a:off x="2709672" y="5825283"/>
            <a:ext cx="3813190"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78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Factors also have “Weight”</a:t>
            </a:r>
          </a:p>
        </p:txBody>
      </p:sp>
      <p:sp>
        <p:nvSpPr>
          <p:cNvPr id="3" name="Content Placeholder 2"/>
          <p:cNvSpPr>
            <a:spLocks noGrp="1"/>
          </p:cNvSpPr>
          <p:nvPr>
            <p:ph idx="1"/>
          </p:nvPr>
        </p:nvSpPr>
        <p:spPr/>
        <p:txBody>
          <a:bodyPr/>
          <a:lstStyle/>
          <a:p>
            <a:r>
              <a:rPr lang="en-US" dirty="0"/>
              <a:t>Big Safety Factors have a greater impact on the Risk Level than Small Safety Factors</a:t>
            </a:r>
          </a:p>
        </p:txBody>
      </p:sp>
    </p:spTree>
    <p:extLst>
      <p:ext uri="{BB962C8B-B14F-4D97-AF65-F5344CB8AC3E}">
        <p14:creationId xmlns:p14="http://schemas.microsoft.com/office/powerpoint/2010/main" val="381447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17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a:t>An Accident in the Making - 2</a:t>
            </a:r>
          </a:p>
        </p:txBody>
      </p:sp>
      <p:sp>
        <p:nvSpPr>
          <p:cNvPr id="34819" name="Rectangle 3"/>
          <p:cNvSpPr>
            <a:spLocks noGrp="1" noChangeArrowheads="1"/>
          </p:cNvSpPr>
          <p:nvPr>
            <p:ph type="body" idx="1"/>
          </p:nvPr>
        </p:nvSpPr>
        <p:spPr/>
        <p:txBody>
          <a:bodyPr/>
          <a:lstStyle/>
          <a:p>
            <a:pPr eaLnBrk="1" hangingPunct="1">
              <a:buFont typeface="Wingdings" pitchFamily="2" charset="2"/>
              <a:buChar char=""/>
              <a:defRPr/>
            </a:pPr>
            <a:r>
              <a:rPr lang="en-US"/>
              <a:t>Cast Away Scene 2</a:t>
            </a:r>
          </a:p>
        </p:txBody>
      </p:sp>
      <p:pic>
        <p:nvPicPr>
          <p:cNvPr id="48132" name="Picture 5" descr="CASTAWAY-4"/>
          <p:cNvPicPr>
            <a:picLocks noChangeAspect="1" noChangeArrowheads="1"/>
          </p:cNvPicPr>
          <p:nvPr/>
        </p:nvPicPr>
        <p:blipFill>
          <a:blip r:embed="rId3" cstate="print"/>
          <a:srcRect/>
          <a:stretch>
            <a:fillRect/>
          </a:stretch>
        </p:blipFill>
        <p:spPr bwMode="auto">
          <a:xfrm>
            <a:off x="3657600" y="2337595"/>
            <a:ext cx="4876800" cy="3657600"/>
          </a:xfrm>
          <a:prstGeom prst="rect">
            <a:avLst/>
          </a:prstGeom>
          <a:noFill/>
          <a:ln w="9525">
            <a:noFill/>
            <a:miter lim="800000"/>
            <a:headEnd/>
            <a:tailEnd/>
          </a:ln>
        </p:spPr>
      </p:pic>
      <p:sp>
        <p:nvSpPr>
          <p:cNvPr id="48133" name="TextBox 4"/>
          <p:cNvSpPr txBox="1">
            <a:spLocks noChangeArrowheads="1"/>
          </p:cNvSpPr>
          <p:nvPr/>
        </p:nvSpPr>
        <p:spPr bwMode="auto">
          <a:xfrm>
            <a:off x="2009775" y="6062663"/>
            <a:ext cx="1700722" cy="369332"/>
          </a:xfrm>
          <a:prstGeom prst="rect">
            <a:avLst/>
          </a:prstGeom>
          <a:noFill/>
          <a:ln w="9525">
            <a:noFill/>
            <a:miter lim="800000"/>
            <a:headEnd/>
            <a:tailEnd/>
          </a:ln>
        </p:spPr>
        <p:txBody>
          <a:bodyPr wrap="none">
            <a:spAutoFit/>
          </a:bodyPr>
          <a:lstStyle/>
          <a:p>
            <a:r>
              <a:rPr lang="en-US"/>
              <a:t>DVD Chapter 23</a:t>
            </a:r>
          </a:p>
        </p:txBody>
      </p:sp>
    </p:spTree>
    <p:extLst>
      <p:ext uri="{BB962C8B-B14F-4D97-AF65-F5344CB8AC3E}">
        <p14:creationId xmlns:p14="http://schemas.microsoft.com/office/powerpoint/2010/main" val="3390714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2229"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2230"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2233"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52234"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4" name="Group 3"/>
          <p:cNvGrpSpPr>
            <a:grpSpLocks/>
          </p:cNvGrpSpPr>
          <p:nvPr/>
        </p:nvGrpSpPr>
        <p:grpSpPr bwMode="auto">
          <a:xfrm>
            <a:off x="3005139" y="2273301"/>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grpSp>
        <p:nvGrpSpPr>
          <p:cNvPr id="5" name="Group 3"/>
          <p:cNvGrpSpPr>
            <a:grpSpLocks/>
          </p:cNvGrpSpPr>
          <p:nvPr/>
        </p:nvGrpSpPr>
        <p:grpSpPr bwMode="auto">
          <a:xfrm>
            <a:off x="2994026" y="3560764"/>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2"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7" name="Group 3"/>
          <p:cNvGrpSpPr>
            <a:grpSpLocks/>
          </p:cNvGrpSpPr>
          <p:nvPr/>
        </p:nvGrpSpPr>
        <p:grpSpPr bwMode="auto">
          <a:xfrm>
            <a:off x="3017839" y="48768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grpSp>
        <p:nvGrpSpPr>
          <p:cNvPr id="8" name="Group 3"/>
          <p:cNvGrpSpPr>
            <a:grpSpLocks/>
          </p:cNvGrpSpPr>
          <p:nvPr/>
        </p:nvGrpSpPr>
        <p:grpSpPr bwMode="auto">
          <a:xfrm>
            <a:off x="7988301" y="3546476"/>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400"/>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grpSp>
        <p:nvGrpSpPr>
          <p:cNvPr id="9" name="Group 3"/>
          <p:cNvGrpSpPr>
            <a:grpSpLocks/>
          </p:cNvGrpSpPr>
          <p:nvPr/>
        </p:nvGrpSpPr>
        <p:grpSpPr bwMode="auto">
          <a:xfrm>
            <a:off x="7988301" y="4878389"/>
            <a:ext cx="1247775" cy="1254125"/>
            <a:chOff x="4736174" y="1365808"/>
            <a:chExt cx="1358800" cy="1358800"/>
          </a:xfrm>
        </p:grpSpPr>
        <p:sp>
          <p:nvSpPr>
            <p:cNvPr id="74" name="Oval 73"/>
            <p:cNvSpPr/>
            <p:nvPr/>
          </p:nvSpPr>
          <p:spPr>
            <a:xfrm>
              <a:off x="4736174" y="1365808"/>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1" y="1551568"/>
              <a:ext cx="961187"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7985126" y="2224089"/>
            <a:ext cx="1247775" cy="1254125"/>
            <a:chOff x="4736174" y="1352599"/>
            <a:chExt cx="1358800" cy="1358800"/>
          </a:xfrm>
        </p:grpSpPr>
        <p:sp>
          <p:nvSpPr>
            <p:cNvPr id="46" name="Oval 45"/>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8" name="Oval 4"/>
            <p:cNvSpPr/>
            <p:nvPr/>
          </p:nvSpPr>
          <p:spPr>
            <a:xfrm>
              <a:off x="4934981" y="1550398"/>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spTree>
    <p:extLst>
      <p:ext uri="{BB962C8B-B14F-4D97-AF65-F5344CB8AC3E}">
        <p14:creationId xmlns:p14="http://schemas.microsoft.com/office/powerpoint/2010/main" val="30998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Safety Factors</a:t>
            </a:r>
          </a:p>
        </p:txBody>
      </p:sp>
      <p:sp>
        <p:nvSpPr>
          <p:cNvPr id="6" name="Can 5"/>
          <p:cNvSpPr/>
          <p:nvPr/>
        </p:nvSpPr>
        <p:spPr bwMode="auto">
          <a:xfrm>
            <a:off x="2992439" y="2005013"/>
            <a:ext cx="1285875" cy="4164012"/>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3028951" y="5603876"/>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53253"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3254"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3255"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grpSp>
        <p:nvGrpSpPr>
          <p:cNvPr id="3" name="Group 3"/>
          <p:cNvGrpSpPr>
            <a:grpSpLocks/>
          </p:cNvGrpSpPr>
          <p:nvPr/>
        </p:nvGrpSpPr>
        <p:grpSpPr bwMode="auto">
          <a:xfrm>
            <a:off x="3040064" y="3014664"/>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Food Water</a:t>
              </a:r>
            </a:p>
          </p:txBody>
        </p:sp>
      </p:grpSp>
      <p:sp>
        <p:nvSpPr>
          <p:cNvPr id="54" name="Can 53"/>
          <p:cNvSpPr/>
          <p:nvPr/>
        </p:nvSpPr>
        <p:spPr bwMode="auto">
          <a:xfrm>
            <a:off x="5497514" y="1974851"/>
            <a:ext cx="1285875" cy="4170363"/>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3028951" y="4313239"/>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884848" y="1550398"/>
              <a:ext cx="108565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Paddles</a:t>
              </a:r>
            </a:p>
          </p:txBody>
        </p:sp>
      </p:grpSp>
      <p:grpSp>
        <p:nvGrpSpPr>
          <p:cNvPr id="5"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Wind</a:t>
              </a:r>
            </a:p>
          </p:txBody>
        </p:sp>
      </p:grpSp>
      <p:grpSp>
        <p:nvGrpSpPr>
          <p:cNvPr id="7" name="Group 3"/>
          <p:cNvGrpSpPr>
            <a:grpSpLocks/>
          </p:cNvGrpSpPr>
          <p:nvPr/>
        </p:nvGrpSpPr>
        <p:grpSpPr bwMode="auto">
          <a:xfrm>
            <a:off x="3067051" y="1820864"/>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58"/>
              <a:ext cx="109257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Sail</a:t>
              </a:r>
            </a:p>
          </p:txBody>
        </p:sp>
      </p:grpSp>
      <p:grpSp>
        <p:nvGrpSpPr>
          <p:cNvPr id="8" name="Group 3"/>
          <p:cNvGrpSpPr>
            <a:grpSpLocks/>
          </p:cNvGrpSpPr>
          <p:nvPr/>
        </p:nvGrpSpPr>
        <p:grpSpPr bwMode="auto">
          <a:xfrm>
            <a:off x="7964488" y="4854576"/>
            <a:ext cx="1249362" cy="1254125"/>
            <a:chOff x="4736175" y="1365808"/>
            <a:chExt cx="1358800" cy="1358800"/>
          </a:xfrm>
        </p:grpSpPr>
        <p:sp>
          <p:nvSpPr>
            <p:cNvPr id="74" name="Oval 73"/>
            <p:cNvSpPr/>
            <p:nvPr/>
          </p:nvSpPr>
          <p:spPr>
            <a:xfrm>
              <a:off x="4736175" y="1365808"/>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729" y="1551568"/>
              <a:ext cx="961693"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Plan</a:t>
              </a:r>
            </a:p>
          </p:txBody>
        </p:sp>
      </p:grpSp>
      <p:grpSp>
        <p:nvGrpSpPr>
          <p:cNvPr id="9" name="Group 3"/>
          <p:cNvGrpSpPr>
            <a:grpSpLocks/>
          </p:cNvGrpSpPr>
          <p:nvPr/>
        </p:nvGrpSpPr>
        <p:grpSpPr bwMode="auto">
          <a:xfrm>
            <a:off x="7975601" y="3522664"/>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Decisive</a:t>
              </a:r>
            </a:p>
          </p:txBody>
        </p:sp>
      </p:grpSp>
      <p:grpSp>
        <p:nvGrpSpPr>
          <p:cNvPr id="10" name="Group 3"/>
          <p:cNvGrpSpPr>
            <a:grpSpLocks/>
          </p:cNvGrpSpPr>
          <p:nvPr/>
        </p:nvGrpSpPr>
        <p:grpSpPr bwMode="auto">
          <a:xfrm>
            <a:off x="7947025" y="2228851"/>
            <a:ext cx="1308100" cy="1254125"/>
            <a:chOff x="4702700" y="1352599"/>
            <a:chExt cx="1424792" cy="1358800"/>
          </a:xfrm>
        </p:grpSpPr>
        <p:sp>
          <p:nvSpPr>
            <p:cNvPr id="41" name="Oval 40"/>
            <p:cNvSpPr/>
            <p:nvPr/>
          </p:nvSpPr>
          <p:spPr>
            <a:xfrm>
              <a:off x="4735554" y="1352599"/>
              <a:ext cx="1359086"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2" name="Oval 4"/>
            <p:cNvSpPr/>
            <p:nvPr/>
          </p:nvSpPr>
          <p:spPr>
            <a:xfrm>
              <a:off x="4702700" y="1538359"/>
              <a:ext cx="142479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Determined</a:t>
              </a:r>
            </a:p>
          </p:txBody>
        </p:sp>
      </p:grpSp>
    </p:spTree>
    <p:extLst>
      <p:ext uri="{BB962C8B-B14F-4D97-AF65-F5344CB8AC3E}">
        <p14:creationId xmlns:p14="http://schemas.microsoft.com/office/powerpoint/2010/main" val="23568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919-0B2D-4C54-8C78-7072AEF6A60A}"/>
              </a:ext>
            </a:extLst>
          </p:cNvPr>
          <p:cNvSpPr>
            <a:spLocks noGrp="1"/>
          </p:cNvSpPr>
          <p:nvPr>
            <p:ph type="title"/>
          </p:nvPr>
        </p:nvSpPr>
        <p:spPr/>
        <p:txBody>
          <a:bodyPr/>
          <a:lstStyle/>
          <a:p>
            <a:r>
              <a:rPr lang="en-US" dirty="0"/>
              <a:t>What is an Incident?</a:t>
            </a:r>
          </a:p>
        </p:txBody>
      </p:sp>
      <p:sp>
        <p:nvSpPr>
          <p:cNvPr id="3" name="Content Placeholder 2">
            <a:extLst>
              <a:ext uri="{FF2B5EF4-FFF2-40B4-BE49-F238E27FC236}">
                <a16:creationId xmlns:a16="http://schemas.microsoft.com/office/drawing/2014/main" id="{D71BDC13-A9A0-433A-A22D-37D20DDCC29F}"/>
              </a:ext>
            </a:extLst>
          </p:cNvPr>
          <p:cNvSpPr>
            <a:spLocks noGrp="1"/>
          </p:cNvSpPr>
          <p:nvPr>
            <p:ph idx="1"/>
          </p:nvPr>
        </p:nvSpPr>
        <p:spPr/>
        <p:txBody>
          <a:bodyPr>
            <a:normAutofit/>
          </a:bodyPr>
          <a:lstStyle/>
          <a:p>
            <a:r>
              <a:rPr lang="en-US" sz="4400" dirty="0"/>
              <a:t>Event with some negative outcome</a:t>
            </a:r>
          </a:p>
          <a:p>
            <a:r>
              <a:rPr lang="en-US" sz="4400" dirty="0"/>
              <a:t>Close Call/Near Miss</a:t>
            </a:r>
          </a:p>
        </p:txBody>
      </p:sp>
    </p:spTree>
    <p:extLst>
      <p:ext uri="{BB962C8B-B14F-4D97-AF65-F5344CB8AC3E}">
        <p14:creationId xmlns:p14="http://schemas.microsoft.com/office/powerpoint/2010/main" val="18040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227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normAutofit/>
          </a:bodyPr>
          <a:lstStyle/>
          <a:p>
            <a:r>
              <a:rPr lang="en-US" altLang="en-US" sz="3200" dirty="0">
                <a:solidFill>
                  <a:schemeClr val="tx1">
                    <a:lumMod val="95000"/>
                  </a:schemeClr>
                </a:solidFill>
              </a:rPr>
              <a:t>Know when to ‘bail out’</a:t>
            </a:r>
          </a:p>
          <a:p>
            <a:pPr lvl="1"/>
            <a:r>
              <a:rPr lang="en-US" altLang="en-US" sz="2800" dirty="0">
                <a:solidFill>
                  <a:schemeClr val="tx1">
                    <a:lumMod val="95000"/>
                  </a:schemeClr>
                </a:solidFill>
              </a:rPr>
              <a:t>If the Risk Level is too high, what is your expectation of your staff and what is their expectation?</a:t>
            </a:r>
          </a:p>
        </p:txBody>
      </p:sp>
      <p:sp>
        <p:nvSpPr>
          <p:cNvPr id="2" name="Title 1"/>
          <p:cNvSpPr>
            <a:spLocks noGrp="1"/>
          </p:cNvSpPr>
          <p:nvPr>
            <p:ph type="title"/>
          </p:nvPr>
        </p:nvSpPr>
        <p:spPr/>
        <p:txBody>
          <a:bodyPr/>
          <a:lstStyle/>
          <a:p>
            <a:r>
              <a:rPr lang="en-US" dirty="0"/>
              <a:t>If the Risk Level is still too High?</a:t>
            </a:r>
          </a:p>
        </p:txBody>
      </p:sp>
    </p:spTree>
    <p:extLst>
      <p:ext uri="{BB962C8B-B14F-4D97-AF65-F5344CB8AC3E}">
        <p14:creationId xmlns:p14="http://schemas.microsoft.com/office/powerpoint/2010/main" val="6093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fade">
                                      <p:cBhvr>
                                        <p:cTn id="10"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Steps in RASM</a:t>
            </a:r>
          </a:p>
        </p:txBody>
      </p:sp>
      <p:sp>
        <p:nvSpPr>
          <p:cNvPr id="3" name="Content Placeholder 2"/>
          <p:cNvSpPr>
            <a:spLocks noGrp="1"/>
          </p:cNvSpPr>
          <p:nvPr>
            <p:ph idx="1"/>
          </p:nvPr>
        </p:nvSpPr>
        <p:spPr/>
        <p:txBody>
          <a:bodyPr>
            <a:normAutofit/>
          </a:bodyPr>
          <a:lstStyle/>
          <a:p>
            <a:r>
              <a:rPr lang="en-US" sz="3600" dirty="0"/>
              <a:t>Identify Hazard Factors</a:t>
            </a:r>
          </a:p>
          <a:p>
            <a:r>
              <a:rPr lang="en-US" sz="3600" dirty="0"/>
              <a:t>Assess Risk Level</a:t>
            </a:r>
          </a:p>
          <a:p>
            <a:r>
              <a:rPr lang="en-US" sz="3600" dirty="0"/>
              <a:t>Remove Hazard Factors</a:t>
            </a:r>
          </a:p>
          <a:p>
            <a:r>
              <a:rPr lang="en-US" sz="3600" dirty="0"/>
              <a:t>Assess Risk Level</a:t>
            </a:r>
          </a:p>
          <a:p>
            <a:r>
              <a:rPr lang="en-US" sz="3600" dirty="0"/>
              <a:t>Add Safety Factors</a:t>
            </a:r>
          </a:p>
          <a:p>
            <a:r>
              <a:rPr lang="en-US" sz="3600" dirty="0"/>
              <a:t>Assess Risk Level</a:t>
            </a:r>
          </a:p>
          <a:p>
            <a:r>
              <a:rPr lang="en-US" sz="3600" dirty="0"/>
              <a:t>Bail Out</a:t>
            </a:r>
          </a:p>
          <a:p>
            <a:endParaRPr lang="en-US" sz="3600" dirty="0"/>
          </a:p>
        </p:txBody>
      </p:sp>
    </p:spTree>
    <p:extLst>
      <p:ext uri="{BB962C8B-B14F-4D97-AF65-F5344CB8AC3E}">
        <p14:creationId xmlns:p14="http://schemas.microsoft.com/office/powerpoint/2010/main" val="14928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5AD34C7-B752-4BA3-A415-BDADE1F93CD6}"/>
              </a:ext>
            </a:extLst>
          </p:cNvPr>
          <p:cNvGrpSpPr/>
          <p:nvPr/>
        </p:nvGrpSpPr>
        <p:grpSpPr>
          <a:xfrm>
            <a:off x="6917177" y="1597287"/>
            <a:ext cx="4510093" cy="4510093"/>
            <a:chOff x="6917177" y="1597287"/>
            <a:chExt cx="4510093" cy="4510093"/>
          </a:xfrm>
        </p:grpSpPr>
        <p:sp>
          <p:nvSpPr>
            <p:cNvPr id="4" name="Oval 3"/>
            <p:cNvSpPr/>
            <p:nvPr/>
          </p:nvSpPr>
          <p:spPr>
            <a:xfrm>
              <a:off x="6917177" y="1597287"/>
              <a:ext cx="4510093" cy="4510093"/>
            </a:xfrm>
            <a:prstGeom prst="ellipse">
              <a:avLst/>
            </a:prstGeom>
            <a:solidFill>
              <a:srgbClr val="C00000"/>
            </a:solidFill>
          </p:spPr>
          <p:style>
            <a:lnRef idx="2">
              <a:schemeClr val="lt1">
                <a:hueOff val="0"/>
                <a:satOff val="0"/>
                <a:lumOff val="0"/>
                <a:alphaOff val="0"/>
              </a:schemeClr>
            </a:lnRef>
            <a:fillRef idx="1">
              <a:schemeClr val="accent5">
                <a:hueOff val="-779532"/>
                <a:satOff val="7969"/>
                <a:lumOff val="-4314"/>
                <a:alphaOff val="0"/>
              </a:schemeClr>
            </a:fillRef>
            <a:effectRef idx="0">
              <a:schemeClr val="accent5">
                <a:hueOff val="-779532"/>
                <a:satOff val="7969"/>
                <a:lumOff val="-4314"/>
                <a:alphaOff val="0"/>
              </a:schemeClr>
            </a:effectRef>
            <a:fontRef idx="minor">
              <a:schemeClr val="lt1"/>
            </a:fontRef>
          </p:style>
        </p:sp>
        <p:sp>
          <p:nvSpPr>
            <p:cNvPr id="5" name="Oval 4"/>
            <p:cNvSpPr/>
            <p:nvPr/>
          </p:nvSpPr>
          <p:spPr>
            <a:xfrm>
              <a:off x="7460788" y="2175561"/>
              <a:ext cx="3453510" cy="3388620"/>
            </a:xfrm>
            <a:prstGeom prst="ellipse">
              <a:avLst/>
            </a:prstGeom>
            <a:solidFill>
              <a:srgbClr val="FFFF00"/>
            </a:solidFill>
          </p:spPr>
          <p:style>
            <a:lnRef idx="2">
              <a:schemeClr val="lt1">
                <a:hueOff val="0"/>
                <a:satOff val="0"/>
                <a:lumOff val="0"/>
                <a:alphaOff val="0"/>
              </a:schemeClr>
            </a:lnRef>
            <a:fillRef idx="1">
              <a:schemeClr val="accent5">
                <a:hueOff val="-389766"/>
                <a:satOff val="3984"/>
                <a:lumOff val="-2157"/>
                <a:alphaOff val="0"/>
              </a:schemeClr>
            </a:fillRef>
            <a:effectRef idx="0">
              <a:schemeClr val="accent5">
                <a:hueOff val="-389766"/>
                <a:satOff val="3984"/>
                <a:lumOff val="-2157"/>
                <a:alphaOff val="0"/>
              </a:schemeClr>
            </a:effectRef>
            <a:fontRef idx="minor">
              <a:schemeClr val="lt1"/>
            </a:fontRef>
          </p:style>
        </p:sp>
        <p:sp>
          <p:nvSpPr>
            <p:cNvPr id="6" name="Oval 5"/>
            <p:cNvSpPr/>
            <p:nvPr/>
          </p:nvSpPr>
          <p:spPr>
            <a:xfrm>
              <a:off x="8260490" y="2949253"/>
              <a:ext cx="1894060" cy="1924352"/>
            </a:xfrm>
            <a:prstGeom prst="ellipse">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8" name="Group 7"/>
          <p:cNvGrpSpPr/>
          <p:nvPr/>
        </p:nvGrpSpPr>
        <p:grpSpPr>
          <a:xfrm>
            <a:off x="176011" y="1597287"/>
            <a:ext cx="4294916" cy="1566895"/>
            <a:chOff x="0" y="1247422"/>
            <a:chExt cx="4294916" cy="1566895"/>
          </a:xfrm>
        </p:grpSpPr>
        <p:sp>
          <p:nvSpPr>
            <p:cNvPr id="15" name="Rectangle 14"/>
            <p:cNvSpPr/>
            <p:nvPr/>
          </p:nvSpPr>
          <p:spPr>
            <a:xfrm>
              <a:off x="0" y="1247422"/>
              <a:ext cx="4294916" cy="1315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p:cNvSpPr txBox="1"/>
            <p:nvPr/>
          </p:nvSpPr>
          <p:spPr>
            <a:xfrm>
              <a:off x="0" y="1498874"/>
              <a:ext cx="3806924" cy="1315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004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Comfort Zone</a:t>
              </a:r>
              <a:br>
                <a:rPr lang="en-US" sz="4500" kern="1200" dirty="0"/>
              </a:br>
              <a:r>
                <a:rPr lang="en-US" sz="4500" kern="1200" dirty="0"/>
                <a:t>GO</a:t>
              </a:r>
            </a:p>
          </p:txBody>
        </p:sp>
      </p:grpSp>
      <p:grpSp>
        <p:nvGrpSpPr>
          <p:cNvPr id="9" name="Group 8"/>
          <p:cNvGrpSpPr/>
          <p:nvPr/>
        </p:nvGrpSpPr>
        <p:grpSpPr>
          <a:xfrm>
            <a:off x="168484" y="3070781"/>
            <a:ext cx="3890988" cy="1518254"/>
            <a:chOff x="-7527" y="2720916"/>
            <a:chExt cx="3890988" cy="1518254"/>
          </a:xfrm>
        </p:grpSpPr>
        <p:sp>
          <p:nvSpPr>
            <p:cNvPr id="13" name="Rectangle 12"/>
            <p:cNvSpPr/>
            <p:nvPr/>
          </p:nvSpPr>
          <p:spPr>
            <a:xfrm>
              <a:off x="0" y="2720916"/>
              <a:ext cx="3883461" cy="1315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p:cNvSpPr txBox="1"/>
            <p:nvPr/>
          </p:nvSpPr>
          <p:spPr>
            <a:xfrm>
              <a:off x="-7527" y="2923727"/>
              <a:ext cx="3883461" cy="1315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2928"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Learning Zone</a:t>
              </a:r>
              <a:br>
                <a:rPr lang="en-US" sz="4400" kern="1200" dirty="0"/>
              </a:br>
              <a:r>
                <a:rPr lang="en-US" sz="4400" kern="1200" dirty="0"/>
                <a:t>CAUTION</a:t>
              </a:r>
            </a:p>
          </p:txBody>
        </p:sp>
      </p:grpSp>
      <p:grpSp>
        <p:nvGrpSpPr>
          <p:cNvPr id="10" name="Group 9"/>
          <p:cNvGrpSpPr/>
          <p:nvPr/>
        </p:nvGrpSpPr>
        <p:grpSpPr>
          <a:xfrm>
            <a:off x="252548" y="4791937"/>
            <a:ext cx="3806924" cy="1795898"/>
            <a:chOff x="0" y="4080820"/>
            <a:chExt cx="3806924" cy="1795898"/>
          </a:xfrm>
        </p:grpSpPr>
        <p:sp>
          <p:nvSpPr>
            <p:cNvPr id="11" name="Rectangle 10"/>
            <p:cNvSpPr/>
            <p:nvPr/>
          </p:nvSpPr>
          <p:spPr>
            <a:xfrm>
              <a:off x="0" y="4561275"/>
              <a:ext cx="3541821" cy="1315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p:cNvSpPr txBox="1"/>
            <p:nvPr/>
          </p:nvSpPr>
          <p:spPr>
            <a:xfrm>
              <a:off x="0" y="4080820"/>
              <a:ext cx="3806924" cy="1315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2928"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Panic Zone</a:t>
              </a:r>
              <a:br>
                <a:rPr lang="en-US" sz="4400" kern="1200" dirty="0"/>
              </a:br>
              <a:r>
                <a:rPr lang="en-US" sz="4400" kern="1200" dirty="0"/>
                <a:t>STOP</a:t>
              </a:r>
            </a:p>
          </p:txBody>
        </p:sp>
      </p:grpSp>
      <p:cxnSp>
        <p:nvCxnSpPr>
          <p:cNvPr id="18" name="Straight Arrow Connector 17"/>
          <p:cNvCxnSpPr/>
          <p:nvPr/>
        </p:nvCxnSpPr>
        <p:spPr>
          <a:xfrm>
            <a:off x="3690257" y="2571750"/>
            <a:ext cx="5566632" cy="1401939"/>
          </a:xfrm>
          <a:prstGeom prst="straightConnector1">
            <a:avLst/>
          </a:prstGeom>
          <a:ln w="762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94369" y="3973689"/>
            <a:ext cx="4157645" cy="263575"/>
          </a:xfrm>
          <a:prstGeom prst="straightConnector1">
            <a:avLst/>
          </a:prstGeom>
          <a:ln w="762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90257" y="4835091"/>
            <a:ext cx="3812722" cy="437301"/>
          </a:xfrm>
          <a:prstGeom prst="straightConnector1">
            <a:avLst/>
          </a:prstGeom>
          <a:ln w="762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a:xfrm>
            <a:off x="838200" y="365125"/>
            <a:ext cx="10515600" cy="1325563"/>
          </a:xfrm>
        </p:spPr>
        <p:txBody>
          <a:bodyPr/>
          <a:lstStyle/>
          <a:p>
            <a:r>
              <a:rPr lang="en-US" dirty="0"/>
              <a:t>Learning Zone Model</a:t>
            </a:r>
          </a:p>
        </p:txBody>
      </p:sp>
    </p:spTree>
    <p:extLst>
      <p:ext uri="{BB962C8B-B14F-4D97-AF65-F5344CB8AC3E}">
        <p14:creationId xmlns:p14="http://schemas.microsoft.com/office/powerpoint/2010/main" val="26368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A08A-E079-4CF8-87EF-1426DE4DA161}"/>
              </a:ext>
            </a:extLst>
          </p:cNvPr>
          <p:cNvSpPr>
            <a:spLocks noGrp="1"/>
          </p:cNvSpPr>
          <p:nvPr>
            <p:ph type="title"/>
          </p:nvPr>
        </p:nvSpPr>
        <p:spPr>
          <a:xfrm>
            <a:off x="838200" y="365125"/>
            <a:ext cx="11099400" cy="1325563"/>
          </a:xfrm>
        </p:spPr>
        <p:txBody>
          <a:bodyPr>
            <a:normAutofit/>
          </a:bodyPr>
          <a:lstStyle/>
          <a:p>
            <a:r>
              <a:rPr lang="en-US" dirty="0"/>
              <a:t>Diversity &amp; Inclusion Risks</a:t>
            </a:r>
          </a:p>
        </p:txBody>
      </p:sp>
      <p:sp>
        <p:nvSpPr>
          <p:cNvPr id="3" name="Content Placeholder 2">
            <a:extLst>
              <a:ext uri="{FF2B5EF4-FFF2-40B4-BE49-F238E27FC236}">
                <a16:creationId xmlns:a16="http://schemas.microsoft.com/office/drawing/2014/main" id="{A84D8F7A-A965-4B43-8C6B-880E1433F70F}"/>
              </a:ext>
            </a:extLst>
          </p:cNvPr>
          <p:cNvSpPr>
            <a:spLocks noGrp="1"/>
          </p:cNvSpPr>
          <p:nvPr>
            <p:ph idx="1"/>
          </p:nvPr>
        </p:nvSpPr>
        <p:spPr/>
        <p:txBody>
          <a:bodyPr/>
          <a:lstStyle/>
          <a:p>
            <a:r>
              <a:rPr lang="en-US" dirty="0"/>
              <a:t>Physical Safety is only one dimension on the Risk Management spectrum</a:t>
            </a:r>
          </a:p>
          <a:p>
            <a:r>
              <a:rPr lang="en-US" dirty="0"/>
              <a:t>Emotional Safety is equally important and Hazards can be equally life threatening</a:t>
            </a:r>
          </a:p>
          <a:p>
            <a:r>
              <a:rPr lang="en-US" dirty="0"/>
              <a:t>Talk to your staff about where there are Emotional/Interpersonal Hazards, Assess the Risk Level, and establish the necessary guidelines, structures, protocols, and culture to manage the risk</a:t>
            </a:r>
          </a:p>
        </p:txBody>
      </p:sp>
    </p:spTree>
    <p:extLst>
      <p:ext uri="{BB962C8B-B14F-4D97-AF65-F5344CB8AC3E}">
        <p14:creationId xmlns:p14="http://schemas.microsoft.com/office/powerpoint/2010/main" val="3395296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A08A-E079-4CF8-87EF-1426DE4DA161}"/>
              </a:ext>
            </a:extLst>
          </p:cNvPr>
          <p:cNvSpPr>
            <a:spLocks noGrp="1"/>
          </p:cNvSpPr>
          <p:nvPr>
            <p:ph type="title"/>
          </p:nvPr>
        </p:nvSpPr>
        <p:spPr>
          <a:xfrm>
            <a:off x="838200" y="365125"/>
            <a:ext cx="11099400" cy="1325563"/>
          </a:xfrm>
        </p:spPr>
        <p:txBody>
          <a:bodyPr>
            <a:normAutofit/>
          </a:bodyPr>
          <a:lstStyle/>
          <a:p>
            <a:r>
              <a:rPr lang="en-US" dirty="0"/>
              <a:t>Sexual Harassment &amp; Assault Risks</a:t>
            </a:r>
          </a:p>
        </p:txBody>
      </p:sp>
      <p:sp>
        <p:nvSpPr>
          <p:cNvPr id="3" name="Content Placeholder 2">
            <a:extLst>
              <a:ext uri="{FF2B5EF4-FFF2-40B4-BE49-F238E27FC236}">
                <a16:creationId xmlns:a16="http://schemas.microsoft.com/office/drawing/2014/main" id="{A84D8F7A-A965-4B43-8C6B-880E1433F70F}"/>
              </a:ext>
            </a:extLst>
          </p:cNvPr>
          <p:cNvSpPr>
            <a:spLocks noGrp="1"/>
          </p:cNvSpPr>
          <p:nvPr>
            <p:ph idx="1"/>
          </p:nvPr>
        </p:nvSpPr>
        <p:spPr/>
        <p:txBody>
          <a:bodyPr/>
          <a:lstStyle/>
          <a:p>
            <a:r>
              <a:rPr lang="en-US" dirty="0"/>
              <a:t>Are you operating a safe workplace for employees?</a:t>
            </a:r>
          </a:p>
          <a:p>
            <a:r>
              <a:rPr lang="en-US" dirty="0"/>
              <a:t>Are you operating a safe environment for clients?</a:t>
            </a:r>
          </a:p>
          <a:p>
            <a:r>
              <a:rPr lang="en-US" dirty="0"/>
              <a:t>Are you dealing with minors – especially in coaching situations?</a:t>
            </a:r>
          </a:p>
          <a:p>
            <a:pPr lvl="1"/>
            <a:r>
              <a:rPr lang="en-US" dirty="0"/>
              <a:t>Penn State – Jerry Sandusky child abuse case</a:t>
            </a:r>
          </a:p>
          <a:p>
            <a:pPr lvl="1"/>
            <a:r>
              <a:rPr lang="en-US" dirty="0"/>
              <a:t>Michigan State – Larry Nassar abuse case</a:t>
            </a:r>
          </a:p>
        </p:txBody>
      </p:sp>
    </p:spTree>
    <p:extLst>
      <p:ext uri="{BB962C8B-B14F-4D97-AF65-F5344CB8AC3E}">
        <p14:creationId xmlns:p14="http://schemas.microsoft.com/office/powerpoint/2010/main" val="10845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2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CC-C929-49B5-898A-441DDA91162E}"/>
              </a:ext>
            </a:extLst>
          </p:cNvPr>
          <p:cNvSpPr>
            <a:spLocks noGrp="1"/>
          </p:cNvSpPr>
          <p:nvPr>
            <p:ph type="title"/>
          </p:nvPr>
        </p:nvSpPr>
        <p:spPr/>
        <p:txBody>
          <a:bodyPr/>
          <a:lstStyle/>
          <a:p>
            <a:r>
              <a:rPr lang="en-US" dirty="0"/>
              <a:t>Incident Data Collection &amp; Analysis</a:t>
            </a:r>
          </a:p>
        </p:txBody>
      </p:sp>
      <p:sp>
        <p:nvSpPr>
          <p:cNvPr id="3" name="Content Placeholder 2">
            <a:extLst>
              <a:ext uri="{FF2B5EF4-FFF2-40B4-BE49-F238E27FC236}">
                <a16:creationId xmlns:a16="http://schemas.microsoft.com/office/drawing/2014/main" id="{C974A928-0C89-4F5F-800F-DC3A1CFE669B}"/>
              </a:ext>
            </a:extLst>
          </p:cNvPr>
          <p:cNvSpPr>
            <a:spLocks noGrp="1"/>
          </p:cNvSpPr>
          <p:nvPr>
            <p:ph idx="1"/>
          </p:nvPr>
        </p:nvSpPr>
        <p:spPr/>
        <p:txBody>
          <a:bodyPr>
            <a:normAutofit/>
          </a:bodyPr>
          <a:lstStyle/>
          <a:p>
            <a:r>
              <a:rPr lang="en-US" sz="3600" dirty="0"/>
              <a:t>Collecting Data is critical to your overall risk management plan</a:t>
            </a:r>
          </a:p>
          <a:p>
            <a:pPr lvl="1"/>
            <a:r>
              <a:rPr lang="en-US" sz="3200" dirty="0"/>
              <a:t>Far more near misses than incidents so document these as well</a:t>
            </a:r>
          </a:p>
          <a:p>
            <a:pPr lvl="1"/>
            <a:r>
              <a:rPr lang="en-US" sz="3200" dirty="0"/>
              <a:t>Develop of culture where incident reporting is the accepted norm</a:t>
            </a:r>
          </a:p>
          <a:p>
            <a:pPr lvl="1"/>
            <a:r>
              <a:rPr lang="en-US" sz="3200" dirty="0"/>
              <a:t>Make incident review discussions part of staff training</a:t>
            </a:r>
          </a:p>
          <a:p>
            <a:pPr lvl="1"/>
            <a:r>
              <a:rPr lang="en-US" sz="3200" dirty="0"/>
              <a:t>Need tools for incident tracking &amp; analysis</a:t>
            </a:r>
          </a:p>
        </p:txBody>
      </p:sp>
    </p:spTree>
    <p:extLst>
      <p:ext uri="{BB962C8B-B14F-4D97-AF65-F5344CB8AC3E}">
        <p14:creationId xmlns:p14="http://schemas.microsoft.com/office/powerpoint/2010/main" val="3104041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Discussion</a:t>
            </a:r>
          </a:p>
        </p:txBody>
      </p:sp>
      <p:sp>
        <p:nvSpPr>
          <p:cNvPr id="181251" name="Rectangle 3"/>
          <p:cNvSpPr>
            <a:spLocks noGrp="1" noChangeArrowheads="1"/>
          </p:cNvSpPr>
          <p:nvPr>
            <p:ph type="body" idx="1"/>
          </p:nvPr>
        </p:nvSpPr>
        <p:spPr/>
        <p:txBody>
          <a:bodyPr/>
          <a:lstStyle/>
          <a:p>
            <a:pPr eaLnBrk="1" hangingPunct="1">
              <a:defRPr/>
            </a:pPr>
            <a:r>
              <a:rPr lang="en-US" dirty="0">
                <a:solidFill>
                  <a:schemeClr val="tx1">
                    <a:lumMod val="95000"/>
                  </a:schemeClr>
                </a:solidFill>
              </a:rPr>
              <a:t>What is the “typical” Risk Level our program operates at? How much variation is there?</a:t>
            </a:r>
          </a:p>
          <a:p>
            <a:pPr eaLnBrk="1" hangingPunct="1">
              <a:defRPr/>
            </a:pPr>
            <a:r>
              <a:rPr lang="en-US" dirty="0">
                <a:solidFill>
                  <a:schemeClr val="tx1">
                    <a:lumMod val="95000"/>
                  </a:schemeClr>
                </a:solidFill>
              </a:rPr>
              <a:t>Do our Safety Factors outweigh our Hazard Factors?</a:t>
            </a:r>
          </a:p>
          <a:p>
            <a:pPr eaLnBrk="1" hangingPunct="1">
              <a:defRPr/>
            </a:pPr>
            <a:r>
              <a:rPr lang="en-US" dirty="0">
                <a:solidFill>
                  <a:schemeClr val="tx1">
                    <a:lumMod val="95000"/>
                  </a:schemeClr>
                </a:solidFill>
              </a:rPr>
              <a:t>How often do we shift into a higher Risk Level on a program?</a:t>
            </a:r>
          </a:p>
          <a:p>
            <a:pPr>
              <a:defRPr/>
            </a:pPr>
            <a:r>
              <a:rPr lang="en-US" dirty="0">
                <a:solidFill>
                  <a:schemeClr val="tx1">
                    <a:lumMod val="95000"/>
                  </a:schemeClr>
                </a:solidFill>
              </a:rPr>
              <a:t>Are we set up to allow protocols to change as we shift into different Risk Levels? </a:t>
            </a:r>
          </a:p>
          <a:p>
            <a:pPr eaLnBrk="1" hangingPunct="1">
              <a:defRPr/>
            </a:pPr>
            <a:r>
              <a:rPr lang="en-US" dirty="0">
                <a:solidFill>
                  <a:schemeClr val="tx1">
                    <a:lumMod val="95000"/>
                  </a:schemeClr>
                </a:solidFill>
              </a:rPr>
              <a:t>What do we need to do to implement this system in our organization?</a:t>
            </a:r>
          </a:p>
        </p:txBody>
      </p:sp>
    </p:spTree>
    <p:extLst>
      <p:ext uri="{BB962C8B-B14F-4D97-AF65-F5344CB8AC3E}">
        <p14:creationId xmlns:p14="http://schemas.microsoft.com/office/powerpoint/2010/main" val="792295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20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fade">
                                      <p:cBhvr>
                                        <p:cTn id="12" dur="2000"/>
                                        <p:tgtEl>
                                          <p:spTgt spid="181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fade">
                                      <p:cBhvr>
                                        <p:cTn id="17" dur="2000"/>
                                        <p:tgtEl>
                                          <p:spTgt spid="181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fade">
                                      <p:cBhvr>
                                        <p:cTn id="22" dur="2000"/>
                                        <p:tgtEl>
                                          <p:spTgt spid="181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fade">
                                      <p:cBhvr>
                                        <p:cTn id="27" dur="20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6FA0-1D32-4EBA-8533-617D5655E50B}"/>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57925C94-BB7E-4931-A852-5F3052F1CC81}"/>
              </a:ext>
            </a:extLst>
          </p:cNvPr>
          <p:cNvSpPr>
            <a:spLocks noGrp="1"/>
          </p:cNvSpPr>
          <p:nvPr>
            <p:ph idx="1"/>
          </p:nvPr>
        </p:nvSpPr>
        <p:spPr/>
        <p:txBody>
          <a:bodyPr/>
          <a:lstStyle/>
          <a:p>
            <a:r>
              <a:rPr lang="en-US" sz="3200" dirty="0"/>
              <a:t>Look at one example of physical risk in your setting and analyze the Hazard Factors, Risk Level and potential Safety Factors</a:t>
            </a:r>
            <a:br>
              <a:rPr lang="en-US" sz="3200" dirty="0"/>
            </a:br>
            <a:endParaRPr lang="en-US" sz="3200" dirty="0"/>
          </a:p>
          <a:p>
            <a:r>
              <a:rPr lang="en-US" sz="3200" dirty="0"/>
              <a:t>Look at one example of emotional risk in your setting and analyze the Hazard Factors, Risk Level and potential Safety Factors</a:t>
            </a:r>
          </a:p>
          <a:p>
            <a:endParaRPr lang="en-US" dirty="0"/>
          </a:p>
        </p:txBody>
      </p:sp>
    </p:spTree>
    <p:extLst>
      <p:ext uri="{BB962C8B-B14F-4D97-AF65-F5344CB8AC3E}">
        <p14:creationId xmlns:p14="http://schemas.microsoft.com/office/powerpoint/2010/main" val="145968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427E-15A8-422A-BB59-C863EA92E5D0}"/>
              </a:ext>
            </a:extLst>
          </p:cNvPr>
          <p:cNvSpPr>
            <a:spLocks noGrp="1"/>
          </p:cNvSpPr>
          <p:nvPr>
            <p:ph type="title"/>
          </p:nvPr>
        </p:nvSpPr>
        <p:spPr/>
        <p:txBody>
          <a:bodyPr/>
          <a:lstStyle/>
          <a:p>
            <a:r>
              <a:rPr lang="en-US" dirty="0"/>
              <a:t>Types of Incidents</a:t>
            </a:r>
          </a:p>
        </p:txBody>
      </p:sp>
      <p:sp>
        <p:nvSpPr>
          <p:cNvPr id="3" name="Content Placeholder 2">
            <a:extLst>
              <a:ext uri="{FF2B5EF4-FFF2-40B4-BE49-F238E27FC236}">
                <a16:creationId xmlns:a16="http://schemas.microsoft.com/office/drawing/2014/main" id="{2A3FCFF2-BDA0-4405-8317-BDF8ACFAF499}"/>
              </a:ext>
            </a:extLst>
          </p:cNvPr>
          <p:cNvSpPr>
            <a:spLocks noGrp="1"/>
          </p:cNvSpPr>
          <p:nvPr>
            <p:ph idx="1"/>
          </p:nvPr>
        </p:nvSpPr>
        <p:spPr/>
        <p:txBody>
          <a:bodyPr>
            <a:normAutofit lnSpcReduction="10000"/>
          </a:bodyPr>
          <a:lstStyle/>
          <a:p>
            <a:r>
              <a:rPr lang="en-US" dirty="0"/>
              <a:t>Injury</a:t>
            </a:r>
          </a:p>
          <a:p>
            <a:r>
              <a:rPr lang="en-US" dirty="0"/>
              <a:t>Illness</a:t>
            </a:r>
          </a:p>
          <a:p>
            <a:r>
              <a:rPr lang="en-US" dirty="0"/>
              <a:t>Motivational/Behavioral</a:t>
            </a:r>
          </a:p>
          <a:p>
            <a:r>
              <a:rPr lang="en-US" dirty="0"/>
              <a:t>Behavioral</a:t>
            </a:r>
          </a:p>
          <a:p>
            <a:r>
              <a:rPr lang="en-US" dirty="0"/>
              <a:t>Bias</a:t>
            </a:r>
          </a:p>
          <a:p>
            <a:r>
              <a:rPr lang="en-US" dirty="0"/>
              <a:t>Crime</a:t>
            </a:r>
          </a:p>
          <a:p>
            <a:r>
              <a:rPr lang="en-US" dirty="0"/>
              <a:t>Harassment</a:t>
            </a:r>
          </a:p>
          <a:p>
            <a:r>
              <a:rPr lang="en-US" dirty="0"/>
              <a:t>Sexual Contact</a:t>
            </a:r>
          </a:p>
          <a:p>
            <a:r>
              <a:rPr lang="en-US" dirty="0"/>
              <a:t>Property Damage</a:t>
            </a:r>
          </a:p>
        </p:txBody>
      </p:sp>
    </p:spTree>
    <p:extLst>
      <p:ext uri="{BB962C8B-B14F-4D97-AF65-F5344CB8AC3E}">
        <p14:creationId xmlns:p14="http://schemas.microsoft.com/office/powerpoint/2010/main" val="3308673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ltLang="en-US" dirty="0">
                <a:solidFill>
                  <a:srgbClr val="FF9900"/>
                </a:solidFill>
              </a:rPr>
              <a:t>Look at each activity you do and assess…</a:t>
            </a:r>
          </a:p>
          <a:p>
            <a:pPr lvl="1"/>
            <a:r>
              <a:rPr lang="en-US" altLang="en-US" dirty="0">
                <a:solidFill>
                  <a:schemeClr val="tx1"/>
                </a:solidFill>
              </a:rPr>
              <a:t>Hazard Factors in each of these categories…</a:t>
            </a:r>
          </a:p>
          <a:p>
            <a:pPr lvl="2"/>
            <a:r>
              <a:rPr lang="en-US" altLang="en-US" dirty="0">
                <a:solidFill>
                  <a:schemeClr val="tx1"/>
                </a:solidFill>
              </a:rPr>
              <a:t>Environment</a:t>
            </a:r>
          </a:p>
          <a:p>
            <a:pPr lvl="2"/>
            <a:r>
              <a:rPr lang="en-US" altLang="en-US" dirty="0">
                <a:solidFill>
                  <a:schemeClr val="tx1"/>
                </a:solidFill>
              </a:rPr>
              <a:t>Equipment</a:t>
            </a:r>
          </a:p>
          <a:p>
            <a:pPr lvl="2"/>
            <a:r>
              <a:rPr lang="en-US" altLang="en-US" dirty="0">
                <a:solidFill>
                  <a:schemeClr val="tx1"/>
                </a:solidFill>
              </a:rPr>
              <a:t>People</a:t>
            </a:r>
          </a:p>
          <a:p>
            <a:pPr lvl="1"/>
            <a:r>
              <a:rPr lang="en-US" altLang="en-US" dirty="0">
                <a:solidFill>
                  <a:schemeClr val="tx1"/>
                </a:solidFill>
              </a:rPr>
              <a:t>Safety Factors in each of these categories…</a:t>
            </a:r>
          </a:p>
          <a:p>
            <a:pPr lvl="2"/>
            <a:r>
              <a:rPr lang="en-US" altLang="en-US" dirty="0">
                <a:solidFill>
                  <a:schemeClr val="tx1"/>
                </a:solidFill>
              </a:rPr>
              <a:t>Environment</a:t>
            </a:r>
          </a:p>
          <a:p>
            <a:pPr lvl="2"/>
            <a:r>
              <a:rPr lang="en-US" altLang="en-US" dirty="0">
                <a:solidFill>
                  <a:schemeClr val="tx1"/>
                </a:solidFill>
              </a:rPr>
              <a:t>Equipment</a:t>
            </a:r>
          </a:p>
          <a:p>
            <a:pPr lvl="2"/>
            <a:r>
              <a:rPr lang="en-US" altLang="en-US" dirty="0">
                <a:solidFill>
                  <a:schemeClr val="tx1"/>
                </a:solidFill>
              </a:rPr>
              <a:t>People</a:t>
            </a:r>
          </a:p>
          <a:p>
            <a:pPr lvl="1"/>
            <a:r>
              <a:rPr lang="en-US" altLang="en-US" dirty="0">
                <a:solidFill>
                  <a:schemeClr val="tx1"/>
                </a:solidFill>
              </a:rPr>
              <a:t>What Risk Level(s) you are comfortable operating with and are appropriate for your program goals?</a:t>
            </a:r>
          </a:p>
        </p:txBody>
      </p:sp>
      <p:sp>
        <p:nvSpPr>
          <p:cNvPr id="4" name="Rectangle 2">
            <a:extLst>
              <a:ext uri="{FF2B5EF4-FFF2-40B4-BE49-F238E27FC236}">
                <a16:creationId xmlns:a16="http://schemas.microsoft.com/office/drawing/2014/main" id="{5C64702E-6A58-4FE8-817D-0EB4465D9679}"/>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Program Level</a:t>
            </a:r>
          </a:p>
        </p:txBody>
      </p:sp>
    </p:spTree>
    <p:extLst>
      <p:ext uri="{BB962C8B-B14F-4D97-AF65-F5344CB8AC3E}">
        <p14:creationId xmlns:p14="http://schemas.microsoft.com/office/powerpoint/2010/main" val="1082300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965200" y="1397000"/>
            <a:ext cx="9906000" cy="5156200"/>
          </a:xfrm>
        </p:spPr>
        <p:txBody>
          <a:bodyPr/>
          <a:lstStyle/>
          <a:p>
            <a:pPr eaLnBrk="1" hangingPunct="1">
              <a:lnSpc>
                <a:spcPct val="90000"/>
              </a:lnSpc>
              <a:buFont typeface="Wingdings" panose="05000000000000000000" pitchFamily="2" charset="2"/>
              <a:buChar char=""/>
            </a:pPr>
            <a:r>
              <a:rPr lang="en-US" altLang="en-US" b="1" dirty="0">
                <a:solidFill>
                  <a:srgbClr val="FF9900"/>
                </a:solidFill>
              </a:rPr>
              <a:t>Pre-trip</a:t>
            </a:r>
          </a:p>
          <a:p>
            <a:pPr lvl="1">
              <a:buClr>
                <a:schemeClr val="tx1"/>
              </a:buClr>
            </a:pPr>
            <a:r>
              <a:rPr lang="en-US" altLang="en-US" sz="2200" dirty="0">
                <a:solidFill>
                  <a:schemeClr val="tx1"/>
                </a:solidFill>
              </a:rPr>
              <a:t>Assess the Hazard Factors</a:t>
            </a:r>
          </a:p>
          <a:p>
            <a:pPr lvl="2">
              <a:buClr>
                <a:schemeClr val="tx1"/>
              </a:buClr>
            </a:pPr>
            <a:r>
              <a:rPr lang="en-US" altLang="en-US" dirty="0">
                <a:solidFill>
                  <a:schemeClr val="tx1"/>
                </a:solidFill>
              </a:rPr>
              <a:t>Environmental Hazard Factors</a:t>
            </a:r>
          </a:p>
          <a:p>
            <a:pPr lvl="2">
              <a:buClr>
                <a:schemeClr val="tx1"/>
              </a:buClr>
            </a:pPr>
            <a:r>
              <a:rPr lang="en-US" altLang="en-US" dirty="0">
                <a:solidFill>
                  <a:schemeClr val="tx1"/>
                </a:solidFill>
              </a:rPr>
              <a:t>Equipment Hazard Factors</a:t>
            </a:r>
          </a:p>
          <a:p>
            <a:pPr lvl="2">
              <a:buClr>
                <a:schemeClr val="tx1"/>
              </a:buClr>
            </a:pPr>
            <a:r>
              <a:rPr lang="en-US" altLang="en-US" dirty="0">
                <a:solidFill>
                  <a:schemeClr val="tx1"/>
                </a:solidFill>
              </a:rPr>
              <a:t>People Hazard Factors</a:t>
            </a:r>
          </a:p>
          <a:p>
            <a:pPr lvl="1"/>
            <a:r>
              <a:rPr lang="en-US" altLang="en-US" sz="2000" dirty="0">
                <a:solidFill>
                  <a:schemeClr val="tx1"/>
                </a:solidFill>
              </a:rPr>
              <a:t>Prepare an Hazard Briefing for participants</a:t>
            </a:r>
          </a:p>
          <a:p>
            <a:pPr lvl="1">
              <a:buClr>
                <a:schemeClr val="tx1"/>
              </a:buClr>
            </a:pPr>
            <a:r>
              <a:rPr lang="en-US" altLang="en-US" sz="2200" dirty="0">
                <a:solidFill>
                  <a:schemeClr val="tx1"/>
                </a:solidFill>
              </a:rPr>
              <a:t>Assess your Safety Factors to deal with the potential hazards </a:t>
            </a:r>
          </a:p>
          <a:p>
            <a:pPr lvl="2">
              <a:buClr>
                <a:schemeClr val="tx1"/>
              </a:buClr>
            </a:pPr>
            <a:r>
              <a:rPr lang="en-US" altLang="en-US" dirty="0">
                <a:solidFill>
                  <a:schemeClr val="tx1"/>
                </a:solidFill>
              </a:rPr>
              <a:t>Environmental Safety Factors</a:t>
            </a:r>
          </a:p>
          <a:p>
            <a:pPr lvl="2">
              <a:buClr>
                <a:schemeClr val="tx1"/>
              </a:buClr>
            </a:pPr>
            <a:r>
              <a:rPr lang="en-US" altLang="en-US" dirty="0">
                <a:solidFill>
                  <a:schemeClr val="tx1"/>
                </a:solidFill>
              </a:rPr>
              <a:t>Equipment Safety Factors</a:t>
            </a:r>
          </a:p>
          <a:p>
            <a:pPr lvl="2">
              <a:buClr>
                <a:schemeClr val="tx1"/>
              </a:buClr>
            </a:pPr>
            <a:r>
              <a:rPr lang="en-US" altLang="en-US" dirty="0">
                <a:solidFill>
                  <a:schemeClr val="tx1"/>
                </a:solidFill>
              </a:rPr>
              <a:t>People Safety Factors</a:t>
            </a:r>
          </a:p>
          <a:p>
            <a:pPr lvl="1">
              <a:buClr>
                <a:schemeClr val="tx1"/>
              </a:buClr>
            </a:pPr>
            <a:r>
              <a:rPr lang="en-US" altLang="en-US" sz="2200" dirty="0">
                <a:solidFill>
                  <a:schemeClr val="tx1"/>
                </a:solidFill>
              </a:rPr>
              <a:t>Decide if the Risk Level is acceptable</a:t>
            </a:r>
          </a:p>
          <a:p>
            <a:pPr eaLnBrk="1" hangingPunct="1">
              <a:lnSpc>
                <a:spcPct val="90000"/>
              </a:lnSpc>
              <a:buClr>
                <a:schemeClr val="tx1"/>
              </a:buClr>
            </a:pPr>
            <a:endParaRPr lang="en-US" altLang="en-US" dirty="0">
              <a:solidFill>
                <a:srgbClr val="363636"/>
              </a:solidFill>
            </a:endParaRPr>
          </a:p>
        </p:txBody>
      </p:sp>
      <p:sp>
        <p:nvSpPr>
          <p:cNvPr id="10" name="Rectangle 2">
            <a:extLst>
              <a:ext uri="{FF2B5EF4-FFF2-40B4-BE49-F238E27FC236}">
                <a16:creationId xmlns:a16="http://schemas.microsoft.com/office/drawing/2014/main" id="{3979756F-BE15-4785-B149-DAF42E24E33A}"/>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Staff Level</a:t>
            </a:r>
          </a:p>
        </p:txBody>
      </p:sp>
    </p:spTree>
    <p:extLst>
      <p:ext uri="{BB962C8B-B14F-4D97-AF65-F5344CB8AC3E}">
        <p14:creationId xmlns:p14="http://schemas.microsoft.com/office/powerpoint/2010/main" val="325544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fade">
                                      <p:cBhvr>
                                        <p:cTn id="7" dur="20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20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fade">
                                      <p:cBhvr>
                                        <p:cTn id="17" dur="2000"/>
                                        <p:tgtEl>
                                          <p:spTgt spid="737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fade">
                                      <p:cBhvr>
                                        <p:cTn id="22" dur="2000"/>
                                        <p:tgtEl>
                                          <p:spTgt spid="7373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animEffect transition="in" filter="fade">
                                      <p:cBhvr>
                                        <p:cTn id="25" dur="2000"/>
                                        <p:tgtEl>
                                          <p:spTgt spid="7373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3731">
                                            <p:txEl>
                                              <p:pRg st="6" end="6"/>
                                            </p:txEl>
                                          </p:spTgt>
                                        </p:tgtEl>
                                        <p:attrNameLst>
                                          <p:attrName>style.visibility</p:attrName>
                                        </p:attrNameLst>
                                      </p:cBhvr>
                                      <p:to>
                                        <p:strVal val="visible"/>
                                      </p:to>
                                    </p:set>
                                    <p:animEffect transition="in" filter="fade">
                                      <p:cBhvr>
                                        <p:cTn id="30" dur="2000"/>
                                        <p:tgtEl>
                                          <p:spTgt spid="7373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3731">
                                            <p:txEl>
                                              <p:pRg st="7" end="7"/>
                                            </p:txEl>
                                          </p:spTgt>
                                        </p:tgtEl>
                                        <p:attrNameLst>
                                          <p:attrName>style.visibility</p:attrName>
                                        </p:attrNameLst>
                                      </p:cBhvr>
                                      <p:to>
                                        <p:strVal val="visible"/>
                                      </p:to>
                                    </p:set>
                                    <p:animEffect transition="in" filter="fade">
                                      <p:cBhvr>
                                        <p:cTn id="35" dur="2000"/>
                                        <p:tgtEl>
                                          <p:spTgt spid="73731">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3731">
                                            <p:txEl>
                                              <p:pRg st="8" end="8"/>
                                            </p:txEl>
                                          </p:spTgt>
                                        </p:tgtEl>
                                        <p:attrNameLst>
                                          <p:attrName>style.visibility</p:attrName>
                                        </p:attrNameLst>
                                      </p:cBhvr>
                                      <p:to>
                                        <p:strVal val="visible"/>
                                      </p:to>
                                    </p:set>
                                    <p:animEffect transition="in" filter="fade">
                                      <p:cBhvr>
                                        <p:cTn id="40" dur="2000"/>
                                        <p:tgtEl>
                                          <p:spTgt spid="73731">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73731">
                                            <p:txEl>
                                              <p:pRg st="9" end="9"/>
                                            </p:txEl>
                                          </p:spTgt>
                                        </p:tgtEl>
                                        <p:attrNameLst>
                                          <p:attrName>style.visibility</p:attrName>
                                        </p:attrNameLst>
                                      </p:cBhvr>
                                      <p:to>
                                        <p:strVal val="visible"/>
                                      </p:to>
                                    </p:set>
                                    <p:animEffect transition="in" filter="fade">
                                      <p:cBhvr>
                                        <p:cTn id="45" dur="2000"/>
                                        <p:tgtEl>
                                          <p:spTgt spid="73731">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73731">
                                            <p:txEl>
                                              <p:pRg st="10" end="10"/>
                                            </p:txEl>
                                          </p:spTgt>
                                        </p:tgtEl>
                                        <p:attrNameLst>
                                          <p:attrName>style.visibility</p:attrName>
                                        </p:attrNameLst>
                                      </p:cBhvr>
                                      <p:to>
                                        <p:strVal val="visible"/>
                                      </p:to>
                                    </p:set>
                                    <p:animEffect transition="in" filter="fade">
                                      <p:cBhvr>
                                        <p:cTn id="50" dur="2000"/>
                                        <p:tgtEl>
                                          <p:spTgt spid="73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normAutofit/>
          </a:bodyPr>
          <a:lstStyle/>
          <a:p>
            <a:pPr eaLnBrk="1" hangingPunct="1">
              <a:lnSpc>
                <a:spcPct val="90000"/>
              </a:lnSpc>
              <a:buFont typeface="Wingdings" panose="05000000000000000000" pitchFamily="2" charset="2"/>
              <a:buChar char=""/>
            </a:pPr>
            <a:r>
              <a:rPr lang="en-US" altLang="en-US" b="1" dirty="0">
                <a:solidFill>
                  <a:srgbClr val="FF9900"/>
                </a:solidFill>
              </a:rPr>
              <a:t>During the Trip</a:t>
            </a:r>
          </a:p>
          <a:p>
            <a:pPr lvl="1">
              <a:buClr>
                <a:schemeClr val="tx1"/>
              </a:buClr>
            </a:pPr>
            <a:r>
              <a:rPr lang="en-US" altLang="en-US" sz="2000" dirty="0">
                <a:solidFill>
                  <a:schemeClr val="tx1"/>
                </a:solidFill>
              </a:rPr>
              <a:t>Teach the RASM Model to Participants</a:t>
            </a:r>
          </a:p>
          <a:p>
            <a:pPr lvl="1">
              <a:buClr>
                <a:schemeClr val="tx1"/>
              </a:buClr>
            </a:pPr>
            <a:r>
              <a:rPr lang="en-US" altLang="en-US" sz="2000" dirty="0">
                <a:solidFill>
                  <a:schemeClr val="tx1"/>
                </a:solidFill>
              </a:rPr>
              <a:t>Assess</a:t>
            </a:r>
          </a:p>
          <a:p>
            <a:pPr lvl="2"/>
            <a:r>
              <a:rPr lang="en-US" altLang="en-US" dirty="0">
                <a:solidFill>
                  <a:schemeClr val="tx1"/>
                </a:solidFill>
              </a:rPr>
              <a:t>Environmental Hazards</a:t>
            </a:r>
          </a:p>
          <a:p>
            <a:pPr lvl="2"/>
            <a:r>
              <a:rPr lang="en-US" altLang="en-US" dirty="0">
                <a:solidFill>
                  <a:schemeClr val="tx1"/>
                </a:solidFill>
              </a:rPr>
              <a:t>People Hazards</a:t>
            </a:r>
          </a:p>
          <a:p>
            <a:pPr lvl="2"/>
            <a:r>
              <a:rPr lang="en-US" altLang="en-US" dirty="0">
                <a:solidFill>
                  <a:schemeClr val="tx1"/>
                </a:solidFill>
              </a:rPr>
              <a:t>Equipment</a:t>
            </a:r>
          </a:p>
          <a:p>
            <a:pPr lvl="2"/>
            <a:r>
              <a:rPr lang="en-US" altLang="en-US" dirty="0">
                <a:solidFill>
                  <a:schemeClr val="tx1"/>
                </a:solidFill>
              </a:rPr>
              <a:t>Increasing Risk Level/Accident Potential</a:t>
            </a:r>
          </a:p>
          <a:p>
            <a:pPr lvl="1">
              <a:buClr>
                <a:schemeClr val="tx1"/>
              </a:buClr>
            </a:pPr>
            <a:r>
              <a:rPr lang="en-US" altLang="en-US" sz="2000" dirty="0">
                <a:solidFill>
                  <a:schemeClr val="tx1"/>
                </a:solidFill>
              </a:rPr>
              <a:t>“Treat” all the Hazards you can</a:t>
            </a:r>
          </a:p>
          <a:p>
            <a:pPr lvl="1">
              <a:buClr>
                <a:schemeClr val="tx1"/>
              </a:buClr>
            </a:pPr>
            <a:r>
              <a:rPr lang="en-US" altLang="en-US" sz="2000" dirty="0">
                <a:solidFill>
                  <a:schemeClr val="tx1"/>
                </a:solidFill>
              </a:rPr>
              <a:t>Add additional Safety Factors if necessary/possible</a:t>
            </a:r>
          </a:p>
          <a:p>
            <a:pPr lvl="1">
              <a:buClr>
                <a:schemeClr val="tx1"/>
              </a:buClr>
            </a:pPr>
            <a:r>
              <a:rPr lang="en-US" altLang="en-US" sz="2000" dirty="0">
                <a:solidFill>
                  <a:schemeClr val="tx1"/>
                </a:solidFill>
              </a:rPr>
              <a:t>Reassess  Risk Level</a:t>
            </a:r>
          </a:p>
          <a:p>
            <a:pPr lvl="2"/>
            <a:r>
              <a:rPr lang="en-US" altLang="en-US" dirty="0">
                <a:solidFill>
                  <a:schemeClr val="tx1"/>
                </a:solidFill>
              </a:rPr>
              <a:t>If it’s still too high, change things</a:t>
            </a:r>
          </a:p>
        </p:txBody>
      </p:sp>
      <p:sp>
        <p:nvSpPr>
          <p:cNvPr id="3" name="Title 2">
            <a:extLst>
              <a:ext uri="{FF2B5EF4-FFF2-40B4-BE49-F238E27FC236}">
                <a16:creationId xmlns:a16="http://schemas.microsoft.com/office/drawing/2014/main" id="{3ECF0A61-FED9-4F41-8708-8C0C8B67994D}"/>
              </a:ext>
            </a:extLst>
          </p:cNvPr>
          <p:cNvSpPr>
            <a:spLocks noGrp="1"/>
          </p:cNvSpPr>
          <p:nvPr>
            <p:ph type="title"/>
          </p:nvPr>
        </p:nvSpPr>
        <p:spPr/>
        <p:txBody>
          <a:bodyPr/>
          <a:lstStyle/>
          <a:p>
            <a:r>
              <a:rPr lang="en-US" dirty="0"/>
              <a:t>Implementation: Staff Level</a:t>
            </a:r>
          </a:p>
        </p:txBody>
      </p:sp>
    </p:spTree>
    <p:extLst>
      <p:ext uri="{BB962C8B-B14F-4D97-AF65-F5344CB8AC3E}">
        <p14:creationId xmlns:p14="http://schemas.microsoft.com/office/powerpoint/2010/main" val="3885901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fade">
                                      <p:cBhvr>
                                        <p:cTn id="7" dur="2000"/>
                                        <p:tgtEl>
                                          <p:spTgt spid="74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fade">
                                      <p:cBhvr>
                                        <p:cTn id="12" dur="2000"/>
                                        <p:tgtEl>
                                          <p:spTgt spid="7475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animEffect transition="in" filter="fade">
                                      <p:cBhvr>
                                        <p:cTn id="15" dur="2000"/>
                                        <p:tgtEl>
                                          <p:spTgt spid="7475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4755">
                                            <p:txEl>
                                              <p:pRg st="4" end="4"/>
                                            </p:txEl>
                                          </p:spTgt>
                                        </p:tgtEl>
                                        <p:attrNameLst>
                                          <p:attrName>style.visibility</p:attrName>
                                        </p:attrNameLst>
                                      </p:cBhvr>
                                      <p:to>
                                        <p:strVal val="visible"/>
                                      </p:to>
                                    </p:set>
                                    <p:animEffect transition="in" filter="fade">
                                      <p:cBhvr>
                                        <p:cTn id="18" dur="2000"/>
                                        <p:tgtEl>
                                          <p:spTgt spid="7475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animEffect transition="in" filter="fade">
                                      <p:cBhvr>
                                        <p:cTn id="21" dur="2000"/>
                                        <p:tgtEl>
                                          <p:spTgt spid="7475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4755">
                                            <p:txEl>
                                              <p:pRg st="6" end="6"/>
                                            </p:txEl>
                                          </p:spTgt>
                                        </p:tgtEl>
                                        <p:attrNameLst>
                                          <p:attrName>style.visibility</p:attrName>
                                        </p:attrNameLst>
                                      </p:cBhvr>
                                      <p:to>
                                        <p:strVal val="visible"/>
                                      </p:to>
                                    </p:set>
                                    <p:animEffect transition="in" filter="fade">
                                      <p:cBhvr>
                                        <p:cTn id="24" dur="2000"/>
                                        <p:tgtEl>
                                          <p:spTgt spid="74755">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4755">
                                            <p:txEl>
                                              <p:pRg st="7" end="7"/>
                                            </p:txEl>
                                          </p:spTgt>
                                        </p:tgtEl>
                                        <p:attrNameLst>
                                          <p:attrName>style.visibility</p:attrName>
                                        </p:attrNameLst>
                                      </p:cBhvr>
                                      <p:to>
                                        <p:strVal val="visible"/>
                                      </p:to>
                                    </p:set>
                                    <p:animEffect transition="in" filter="fade">
                                      <p:cBhvr>
                                        <p:cTn id="29" dur="2000"/>
                                        <p:tgtEl>
                                          <p:spTgt spid="74755">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74755">
                                            <p:txEl>
                                              <p:pRg st="8" end="8"/>
                                            </p:txEl>
                                          </p:spTgt>
                                        </p:tgtEl>
                                        <p:attrNameLst>
                                          <p:attrName>style.visibility</p:attrName>
                                        </p:attrNameLst>
                                      </p:cBhvr>
                                      <p:to>
                                        <p:strVal val="visible"/>
                                      </p:to>
                                    </p:set>
                                    <p:animEffect transition="in" filter="fade">
                                      <p:cBhvr>
                                        <p:cTn id="34" dur="2000"/>
                                        <p:tgtEl>
                                          <p:spTgt spid="74755">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74755">
                                            <p:txEl>
                                              <p:pRg st="9" end="9"/>
                                            </p:txEl>
                                          </p:spTgt>
                                        </p:tgtEl>
                                        <p:attrNameLst>
                                          <p:attrName>style.visibility</p:attrName>
                                        </p:attrNameLst>
                                      </p:cBhvr>
                                      <p:to>
                                        <p:strVal val="visible"/>
                                      </p:to>
                                    </p:set>
                                    <p:animEffect transition="in" filter="fade">
                                      <p:cBhvr>
                                        <p:cTn id="39" dur="2000"/>
                                        <p:tgtEl>
                                          <p:spTgt spid="74755">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4755">
                                            <p:txEl>
                                              <p:pRg st="10" end="10"/>
                                            </p:txEl>
                                          </p:spTgt>
                                        </p:tgtEl>
                                        <p:attrNameLst>
                                          <p:attrName>style.visibility</p:attrName>
                                        </p:attrNameLst>
                                      </p:cBhvr>
                                      <p:to>
                                        <p:strVal val="visible"/>
                                      </p:to>
                                    </p:set>
                                    <p:animEffect transition="in" filter="fade">
                                      <p:cBhvr>
                                        <p:cTn id="42" dur="2000"/>
                                        <p:tgtEl>
                                          <p:spTgt spid="747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eaLnBrk="1" hangingPunct="1">
              <a:buFont typeface="Wingdings" panose="05000000000000000000" pitchFamily="2" charset="2"/>
              <a:buChar char=""/>
            </a:pPr>
            <a:r>
              <a:rPr lang="en-US" altLang="en-US" b="1" dirty="0">
                <a:solidFill>
                  <a:srgbClr val="FF9900"/>
                </a:solidFill>
              </a:rPr>
              <a:t>After the Trip</a:t>
            </a:r>
          </a:p>
          <a:p>
            <a:pPr lvl="1">
              <a:buClr>
                <a:schemeClr val="tx1"/>
              </a:buClr>
            </a:pPr>
            <a:r>
              <a:rPr lang="en-US" altLang="en-US" dirty="0">
                <a:solidFill>
                  <a:schemeClr val="tx1"/>
                </a:solidFill>
              </a:rPr>
              <a:t>Turn in Incident/Near Miss Reports</a:t>
            </a:r>
          </a:p>
          <a:p>
            <a:pPr lvl="1">
              <a:buClr>
                <a:schemeClr val="tx1"/>
              </a:buClr>
            </a:pPr>
            <a:r>
              <a:rPr lang="en-US" altLang="en-US" dirty="0">
                <a:solidFill>
                  <a:schemeClr val="tx1"/>
                </a:solidFill>
              </a:rPr>
              <a:t>Review events with staff</a:t>
            </a:r>
          </a:p>
          <a:p>
            <a:pPr lvl="1">
              <a:buClr>
                <a:schemeClr val="tx1"/>
              </a:buClr>
            </a:pPr>
            <a:r>
              <a:rPr lang="en-US" altLang="en-US" dirty="0">
                <a:solidFill>
                  <a:schemeClr val="tx1"/>
                </a:solidFill>
              </a:rPr>
              <a:t>Assess need for program changes: protocols, training, resources, etc.</a:t>
            </a:r>
          </a:p>
        </p:txBody>
      </p:sp>
      <p:sp>
        <p:nvSpPr>
          <p:cNvPr id="4" name="Rectangle 2">
            <a:extLst>
              <a:ext uri="{FF2B5EF4-FFF2-40B4-BE49-F238E27FC236}">
                <a16:creationId xmlns:a16="http://schemas.microsoft.com/office/drawing/2014/main" id="{0E6C85BB-7AB3-4317-80EC-CD5BFFFF392A}"/>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Post Program</a:t>
            </a:r>
          </a:p>
        </p:txBody>
      </p:sp>
    </p:spTree>
    <p:extLst>
      <p:ext uri="{BB962C8B-B14F-4D97-AF65-F5344CB8AC3E}">
        <p14:creationId xmlns:p14="http://schemas.microsoft.com/office/powerpoint/2010/main" val="386859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20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20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fade">
                                      <p:cBhvr>
                                        <p:cTn id="17" dur="2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ltLang="en-US" dirty="0">
                <a:solidFill>
                  <a:schemeClr val="tx1">
                    <a:lumMod val="95000"/>
                  </a:schemeClr>
                </a:solidFill>
              </a:rPr>
              <a:t>Look at each activity you do and assess…</a:t>
            </a:r>
          </a:p>
          <a:p>
            <a:pPr lvl="1"/>
            <a:r>
              <a:rPr lang="en-US" altLang="en-US" dirty="0">
                <a:solidFill>
                  <a:schemeClr val="tx1">
                    <a:lumMod val="95000"/>
                  </a:schemeClr>
                </a:solidFill>
              </a:rPr>
              <a:t>Hazard Factors in each of these categories…</a:t>
            </a:r>
          </a:p>
          <a:p>
            <a:pPr lvl="2"/>
            <a:r>
              <a:rPr lang="en-US" altLang="en-US" dirty="0">
                <a:solidFill>
                  <a:schemeClr val="tx1">
                    <a:lumMod val="95000"/>
                  </a:schemeClr>
                </a:solidFill>
              </a:rPr>
              <a:t>Environment</a:t>
            </a:r>
          </a:p>
          <a:p>
            <a:pPr lvl="2"/>
            <a:r>
              <a:rPr lang="en-US" altLang="en-US" dirty="0">
                <a:solidFill>
                  <a:schemeClr val="tx1">
                    <a:lumMod val="95000"/>
                  </a:schemeClr>
                </a:solidFill>
              </a:rPr>
              <a:t>Equipment</a:t>
            </a:r>
          </a:p>
          <a:p>
            <a:pPr lvl="2"/>
            <a:r>
              <a:rPr lang="en-US" altLang="en-US" dirty="0">
                <a:solidFill>
                  <a:schemeClr val="tx1">
                    <a:lumMod val="95000"/>
                  </a:schemeClr>
                </a:solidFill>
              </a:rPr>
              <a:t>People</a:t>
            </a:r>
          </a:p>
          <a:p>
            <a:pPr lvl="1"/>
            <a:r>
              <a:rPr lang="en-US" altLang="en-US" dirty="0">
                <a:solidFill>
                  <a:schemeClr val="tx1">
                    <a:lumMod val="95000"/>
                  </a:schemeClr>
                </a:solidFill>
              </a:rPr>
              <a:t>Safety Factors in each of these categories…</a:t>
            </a:r>
          </a:p>
          <a:p>
            <a:pPr lvl="2"/>
            <a:r>
              <a:rPr lang="en-US" altLang="en-US" dirty="0">
                <a:solidFill>
                  <a:schemeClr val="tx1">
                    <a:lumMod val="95000"/>
                  </a:schemeClr>
                </a:solidFill>
              </a:rPr>
              <a:t>Environment</a:t>
            </a:r>
          </a:p>
          <a:p>
            <a:pPr lvl="2"/>
            <a:r>
              <a:rPr lang="en-US" altLang="en-US" dirty="0">
                <a:solidFill>
                  <a:schemeClr val="tx1">
                    <a:lumMod val="95000"/>
                  </a:schemeClr>
                </a:solidFill>
              </a:rPr>
              <a:t>Equipment</a:t>
            </a:r>
          </a:p>
          <a:p>
            <a:pPr lvl="2"/>
            <a:r>
              <a:rPr lang="en-US" altLang="en-US" dirty="0">
                <a:solidFill>
                  <a:schemeClr val="tx1">
                    <a:lumMod val="95000"/>
                  </a:schemeClr>
                </a:solidFill>
              </a:rPr>
              <a:t>People</a:t>
            </a:r>
          </a:p>
          <a:p>
            <a:pPr lvl="1"/>
            <a:r>
              <a:rPr lang="en-US" altLang="en-US" dirty="0">
                <a:solidFill>
                  <a:schemeClr val="tx1">
                    <a:lumMod val="95000"/>
                  </a:schemeClr>
                </a:solidFill>
              </a:rPr>
              <a:t>What Risk Level(s) you are comfortable operating with and are appropriate for your program goals?</a:t>
            </a:r>
          </a:p>
        </p:txBody>
      </p:sp>
      <p:sp>
        <p:nvSpPr>
          <p:cNvPr id="2" name="Title 1"/>
          <p:cNvSpPr>
            <a:spLocks noGrp="1"/>
          </p:cNvSpPr>
          <p:nvPr>
            <p:ph type="title"/>
          </p:nvPr>
        </p:nvSpPr>
        <p:spPr/>
        <p:txBody>
          <a:bodyPr/>
          <a:lstStyle/>
          <a:p>
            <a:r>
              <a:rPr lang="en-US" dirty="0"/>
              <a:t>Implementing RASM</a:t>
            </a:r>
          </a:p>
        </p:txBody>
      </p:sp>
    </p:spTree>
    <p:extLst>
      <p:ext uri="{BB962C8B-B14F-4D97-AF65-F5344CB8AC3E}">
        <p14:creationId xmlns:p14="http://schemas.microsoft.com/office/powerpoint/2010/main" val="3685097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t>Take Home Action Steps</a:t>
            </a:r>
          </a:p>
        </p:txBody>
      </p:sp>
      <p:sp>
        <p:nvSpPr>
          <p:cNvPr id="79875" name="Content Placeholder 2"/>
          <p:cNvSpPr>
            <a:spLocks noGrp="1"/>
          </p:cNvSpPr>
          <p:nvPr>
            <p:ph idx="1"/>
          </p:nvPr>
        </p:nvSpPr>
        <p:spPr/>
        <p:txBody>
          <a:bodyPr>
            <a:normAutofit/>
          </a:bodyPr>
          <a:lstStyle/>
          <a:p>
            <a:pPr marL="514350" indent="-514350">
              <a:buFontTx/>
              <a:buAutoNum type="arabicPeriod"/>
            </a:pPr>
            <a:r>
              <a:rPr lang="en-US" sz="3200" dirty="0">
                <a:solidFill>
                  <a:schemeClr val="tx1">
                    <a:lumMod val="95000"/>
                  </a:schemeClr>
                </a:solidFill>
              </a:rPr>
              <a:t>For each program activity brainstorm a list of Hazard Factors in each of the three major categories (Environment, Equipment, People)</a:t>
            </a:r>
          </a:p>
          <a:p>
            <a:pPr marL="514350" indent="-514350">
              <a:buFontTx/>
              <a:buAutoNum type="arabicPeriod"/>
            </a:pPr>
            <a:r>
              <a:rPr lang="en-US" sz="3200" dirty="0">
                <a:solidFill>
                  <a:schemeClr val="tx1">
                    <a:lumMod val="95000"/>
                  </a:schemeClr>
                </a:solidFill>
              </a:rPr>
              <a:t>For each program activity brainstorm a list of Safety Factors in each of the three major categories (Environment, Equipment, People) designed to mitigate against Hazard Factors</a:t>
            </a:r>
          </a:p>
        </p:txBody>
      </p:sp>
    </p:spTree>
    <p:extLst>
      <p:ext uri="{BB962C8B-B14F-4D97-AF65-F5344CB8AC3E}">
        <p14:creationId xmlns:p14="http://schemas.microsoft.com/office/powerpoint/2010/main" val="22550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fade">
                                      <p:cBhvr>
                                        <p:cTn id="12"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t>Take Home Action Steps</a:t>
            </a:r>
          </a:p>
        </p:txBody>
      </p:sp>
      <p:sp>
        <p:nvSpPr>
          <p:cNvPr id="80899" name="Content Placeholder 2"/>
          <p:cNvSpPr>
            <a:spLocks noGrp="1"/>
          </p:cNvSpPr>
          <p:nvPr>
            <p:ph idx="1"/>
          </p:nvPr>
        </p:nvSpPr>
        <p:spPr/>
        <p:txBody>
          <a:bodyPr>
            <a:normAutofit lnSpcReduction="10000"/>
          </a:bodyPr>
          <a:lstStyle/>
          <a:p>
            <a:pPr marL="514350" indent="-514350">
              <a:buFontTx/>
              <a:buAutoNum type="arabicPeriod" startAt="3"/>
            </a:pPr>
            <a:r>
              <a:rPr lang="en-US" sz="3200" dirty="0">
                <a:solidFill>
                  <a:schemeClr val="tx1">
                    <a:lumMod val="95000"/>
                  </a:schemeClr>
                </a:solidFill>
              </a:rPr>
              <a:t>Balance the Hazard Factors against the Safety Factors and determine the range of Risk Levels you will be operating in. Based on your program, decide whether the Risk Level is acceptable or not. </a:t>
            </a:r>
          </a:p>
          <a:p>
            <a:pPr marL="514350" indent="-514350">
              <a:buFontTx/>
              <a:buAutoNum type="arabicPeriod" startAt="3"/>
            </a:pPr>
            <a:r>
              <a:rPr lang="en-US" sz="3200" dirty="0">
                <a:solidFill>
                  <a:schemeClr val="tx1">
                    <a:lumMod val="95000"/>
                  </a:schemeClr>
                </a:solidFill>
              </a:rPr>
              <a:t>If the Risk Level is not acceptable, assess how to modify Hazard Factors and Safety Factors to reduce the Risk Level.</a:t>
            </a:r>
          </a:p>
          <a:p>
            <a:pPr marL="514350" indent="-514350">
              <a:buFontTx/>
              <a:buAutoNum type="arabicPeriod" startAt="3"/>
            </a:pPr>
            <a:r>
              <a:rPr lang="en-US" sz="3200" dirty="0">
                <a:solidFill>
                  <a:schemeClr val="tx1">
                    <a:lumMod val="95000"/>
                  </a:schemeClr>
                </a:solidFill>
              </a:rPr>
              <a:t>Have your students think about how this model applies to their lives back on campus – for example seeing someone who is severely intoxicated</a:t>
            </a:r>
          </a:p>
          <a:p>
            <a:pPr marL="514350" indent="-514350">
              <a:buFontTx/>
              <a:buAutoNum type="arabicPeriod" startAt="3"/>
            </a:pPr>
            <a:endParaRPr lang="en-US" sz="3200" dirty="0">
              <a:solidFill>
                <a:schemeClr val="tx1">
                  <a:lumMod val="95000"/>
                </a:schemeClr>
              </a:solidFill>
            </a:endParaRPr>
          </a:p>
          <a:p>
            <a:pPr marL="514350" indent="-514350"/>
            <a:endParaRPr lang="en-US" sz="3200" dirty="0">
              <a:solidFill>
                <a:schemeClr val="tx1">
                  <a:lumMod val="95000"/>
                </a:schemeClr>
              </a:solidFill>
            </a:endParaRPr>
          </a:p>
        </p:txBody>
      </p:sp>
    </p:spTree>
    <p:extLst>
      <p:ext uri="{BB962C8B-B14F-4D97-AF65-F5344CB8AC3E}">
        <p14:creationId xmlns:p14="http://schemas.microsoft.com/office/powerpoint/2010/main" val="16522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t>Final Thoughts</a:t>
            </a:r>
          </a:p>
        </p:txBody>
      </p:sp>
      <p:sp>
        <p:nvSpPr>
          <p:cNvPr id="148483" name="Rectangle 3"/>
          <p:cNvSpPr>
            <a:spLocks noGrp="1" noChangeArrowheads="1"/>
          </p:cNvSpPr>
          <p:nvPr>
            <p:ph type="body" idx="1"/>
          </p:nvPr>
        </p:nvSpPr>
        <p:spPr/>
        <p:txBody>
          <a:bodyPr>
            <a:normAutofit/>
          </a:bodyPr>
          <a:lstStyle/>
          <a:p>
            <a:pPr algn="ctr" eaLnBrk="1" hangingPunct="1">
              <a:buFontTx/>
              <a:buNone/>
            </a:pPr>
            <a:r>
              <a:rPr lang="en-US" sz="4800" dirty="0">
                <a:solidFill>
                  <a:schemeClr val="tx1">
                    <a:lumMod val="95000"/>
                  </a:schemeClr>
                </a:solidFill>
              </a:rPr>
              <a:t>The biggest mistake</a:t>
            </a:r>
          </a:p>
          <a:p>
            <a:pPr algn="ctr" eaLnBrk="1" hangingPunct="1">
              <a:buFontTx/>
              <a:buNone/>
            </a:pPr>
            <a:r>
              <a:rPr lang="en-US" sz="4800" dirty="0">
                <a:solidFill>
                  <a:schemeClr val="tx1">
                    <a:lumMod val="95000"/>
                  </a:schemeClr>
                </a:solidFill>
              </a:rPr>
              <a:t>about a mistake</a:t>
            </a:r>
          </a:p>
          <a:p>
            <a:pPr algn="ctr" eaLnBrk="1" hangingPunct="1">
              <a:buFontTx/>
              <a:buNone/>
            </a:pPr>
            <a:r>
              <a:rPr lang="en-US" sz="4800" dirty="0">
                <a:solidFill>
                  <a:schemeClr val="tx1">
                    <a:lumMod val="95000"/>
                  </a:schemeClr>
                </a:solidFill>
              </a:rPr>
              <a:t>is not learning from it</a:t>
            </a:r>
          </a:p>
        </p:txBody>
      </p:sp>
      <p:sp>
        <p:nvSpPr>
          <p:cNvPr id="4" name="Rectangle 2">
            <a:extLst>
              <a:ext uri="{FF2B5EF4-FFF2-40B4-BE49-F238E27FC236}">
                <a16:creationId xmlns:a16="http://schemas.microsoft.com/office/drawing/2014/main" id="{80201FCE-E1A7-49C6-9C89-AC58391DCA98}"/>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Final Thoughts</a:t>
            </a:r>
          </a:p>
        </p:txBody>
      </p:sp>
    </p:spTree>
    <p:extLst>
      <p:ext uri="{BB962C8B-B14F-4D97-AF65-F5344CB8AC3E}">
        <p14:creationId xmlns:p14="http://schemas.microsoft.com/office/powerpoint/2010/main" val="12580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2000"/>
                                        <p:tgtEl>
                                          <p:spTgt spid="148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8483">
                                            <p:txEl>
                                              <p:pRg st="1" end="1"/>
                                            </p:txEl>
                                          </p:spTgt>
                                        </p:tgtEl>
                                        <p:attrNameLst>
                                          <p:attrName>style.visibility</p:attrName>
                                        </p:attrNameLst>
                                      </p:cBhvr>
                                      <p:to>
                                        <p:strVal val="visible"/>
                                      </p:to>
                                    </p:set>
                                    <p:animEffect transition="in" filter="fade">
                                      <p:cBhvr>
                                        <p:cTn id="10" dur="2000"/>
                                        <p:tgtEl>
                                          <p:spTgt spid="148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Effect transition="in" filter="fade">
                                      <p:cBhvr>
                                        <p:cTn id="13" dur="20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endCxn id="4" idx="2"/>
          </p:cNvCxnSpPr>
          <p:nvPr/>
        </p:nvCxnSpPr>
        <p:spPr>
          <a:xfrm>
            <a:off x="1524000" y="3429000"/>
            <a:ext cx="1447800" cy="0"/>
          </a:xfrm>
          <a:prstGeom prst="line">
            <a:avLst/>
          </a:prstGeom>
          <a:ln w="25400" cap="sq">
            <a:solidFill>
              <a:srgbClr val="FF990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6"/>
            <a:endCxn id="5" idx="2"/>
          </p:cNvCxnSpPr>
          <p:nvPr/>
        </p:nvCxnSpPr>
        <p:spPr>
          <a:xfrm>
            <a:off x="4114800" y="3429000"/>
            <a:ext cx="1409700" cy="0"/>
          </a:xfrm>
          <a:prstGeom prst="line">
            <a:avLst/>
          </a:prstGeom>
          <a:ln w="25400" cap="sq">
            <a:solidFill>
              <a:srgbClr val="FF990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6"/>
            <a:endCxn id="6" idx="2"/>
          </p:cNvCxnSpPr>
          <p:nvPr/>
        </p:nvCxnSpPr>
        <p:spPr>
          <a:xfrm>
            <a:off x="6667500" y="3429000"/>
            <a:ext cx="1409700" cy="0"/>
          </a:xfrm>
          <a:prstGeom prst="line">
            <a:avLst/>
          </a:prstGeom>
          <a:ln w="25400" cap="sq">
            <a:solidFill>
              <a:srgbClr val="FF9900"/>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7225" y="406334"/>
            <a:ext cx="11287125" cy="618631"/>
          </a:xfrm>
        </p:spPr>
        <p:txBody>
          <a:bodyPr/>
          <a:lstStyle/>
          <a:p>
            <a:r>
              <a:rPr lang="en-US" sz="3800" dirty="0"/>
              <a:t>Cloud-based Risk Management </a:t>
            </a:r>
            <a:r>
              <a:rPr lang="en-US" sz="3800" dirty="0">
                <a:solidFill>
                  <a:srgbClr val="FF9900"/>
                </a:solidFill>
              </a:rPr>
              <a:t>Solutions</a:t>
            </a:r>
            <a:endParaRPr lang="uk-UA" sz="3800" dirty="0">
              <a:solidFill>
                <a:srgbClr val="FF9900"/>
              </a:solidFill>
            </a:endParaRPr>
          </a:p>
        </p:txBody>
      </p:sp>
      <p:sp>
        <p:nvSpPr>
          <p:cNvPr id="4" name="Oval 3"/>
          <p:cNvSpPr/>
          <p:nvPr/>
        </p:nvSpPr>
        <p:spPr>
          <a:xfrm>
            <a:off x="2971800" y="2857500"/>
            <a:ext cx="1143000" cy="1143000"/>
          </a:xfrm>
          <a:prstGeom prst="ellipse">
            <a:avLst/>
          </a:prstGeom>
          <a:solidFill>
            <a:schemeClr val="tx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5" name="Oval 4"/>
          <p:cNvSpPr/>
          <p:nvPr/>
        </p:nvSpPr>
        <p:spPr>
          <a:xfrm>
            <a:off x="5524500" y="2857500"/>
            <a:ext cx="1143000" cy="1143000"/>
          </a:xfrm>
          <a:prstGeom prst="ellipse">
            <a:avLst/>
          </a:prstGeom>
          <a:solidFill>
            <a:schemeClr val="tx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6" name="Oval 5"/>
          <p:cNvSpPr/>
          <p:nvPr/>
        </p:nvSpPr>
        <p:spPr>
          <a:xfrm>
            <a:off x="8077200" y="2857500"/>
            <a:ext cx="1143000" cy="1143000"/>
          </a:xfrm>
          <a:prstGeom prst="ellipse">
            <a:avLst/>
          </a:prstGeom>
          <a:solidFill>
            <a:schemeClr val="tx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grpSp>
        <p:nvGrpSpPr>
          <p:cNvPr id="3" name="Group 2"/>
          <p:cNvGrpSpPr/>
          <p:nvPr/>
        </p:nvGrpSpPr>
        <p:grpSpPr>
          <a:xfrm>
            <a:off x="2571750" y="4318077"/>
            <a:ext cx="2133600" cy="2135922"/>
            <a:chOff x="2895600" y="8481061"/>
            <a:chExt cx="4267200" cy="4271842"/>
          </a:xfrm>
        </p:grpSpPr>
        <p:sp>
          <p:nvSpPr>
            <p:cNvPr id="7" name="Rectangle 6"/>
            <p:cNvSpPr/>
            <p:nvPr/>
          </p:nvSpPr>
          <p:spPr>
            <a:xfrm>
              <a:off x="2895600" y="8481061"/>
              <a:ext cx="4114800" cy="800220"/>
            </a:xfrm>
            <a:prstGeom prst="rect">
              <a:avLst/>
            </a:prstGeom>
          </p:spPr>
          <p:txBody>
            <a:bodyPr wrap="square">
              <a:spAutoFit/>
            </a:bodyPr>
            <a:lstStyle/>
            <a:p>
              <a:r>
                <a:rPr lang="en-US" sz="2000" dirty="0">
                  <a:latin typeface="+mj-lt"/>
                </a:rPr>
                <a:t>Cloud Hosted</a:t>
              </a:r>
              <a:endParaRPr lang="uk-UA" sz="2000" dirty="0">
                <a:solidFill>
                  <a:schemeClr val="accent1"/>
                </a:solidFill>
                <a:latin typeface="+mj-lt"/>
              </a:endParaRPr>
            </a:p>
          </p:txBody>
        </p:sp>
        <p:sp>
          <p:nvSpPr>
            <p:cNvPr id="12" name="TextBox 11"/>
            <p:cNvSpPr txBox="1"/>
            <p:nvPr/>
          </p:nvSpPr>
          <p:spPr>
            <a:xfrm>
              <a:off x="2895600" y="9121141"/>
              <a:ext cx="4267200" cy="3631762"/>
            </a:xfrm>
            <a:prstGeom prst="rect">
              <a:avLst/>
            </a:prstGeom>
            <a:noFill/>
          </p:spPr>
          <p:txBody>
            <a:bodyPr wrap="square" rtlCol="0">
              <a:spAutoFit/>
            </a:bodyPr>
            <a:lstStyle/>
            <a:p>
              <a:r>
                <a:rPr lang="en-US" sz="1400" dirty="0"/>
                <a:t>We provide a complete Cloud-Hosted Solution on the Microsoft Azure Cloud Platform including fault-tolerant servers, database backup and recovery and Web application firewall security</a:t>
              </a:r>
              <a:r>
                <a:rPr lang="en-US" sz="1400" dirty="0">
                  <a:solidFill>
                    <a:schemeClr val="tx2">
                      <a:lumMod val="75000"/>
                    </a:schemeClr>
                  </a:solidFill>
                </a:rPr>
                <a:t>.</a:t>
              </a:r>
            </a:p>
          </p:txBody>
        </p:sp>
      </p:grpSp>
      <p:grpSp>
        <p:nvGrpSpPr>
          <p:cNvPr id="8" name="Group 7"/>
          <p:cNvGrpSpPr/>
          <p:nvPr/>
        </p:nvGrpSpPr>
        <p:grpSpPr>
          <a:xfrm>
            <a:off x="5114925" y="4260926"/>
            <a:ext cx="2476500" cy="2566809"/>
            <a:chOff x="8001000" y="8481061"/>
            <a:chExt cx="4114800" cy="5133616"/>
          </a:xfrm>
        </p:grpSpPr>
        <p:sp>
          <p:nvSpPr>
            <p:cNvPr id="14" name="Rectangle 13"/>
            <p:cNvSpPr/>
            <p:nvPr/>
          </p:nvSpPr>
          <p:spPr>
            <a:xfrm>
              <a:off x="8001000" y="8481061"/>
              <a:ext cx="4114800" cy="1415771"/>
            </a:xfrm>
            <a:prstGeom prst="rect">
              <a:avLst/>
            </a:prstGeom>
          </p:spPr>
          <p:txBody>
            <a:bodyPr wrap="square">
              <a:spAutoFit/>
            </a:bodyPr>
            <a:lstStyle/>
            <a:p>
              <a:r>
                <a:rPr lang="en-US" sz="2000" dirty="0"/>
                <a:t>Enterprise Solution</a:t>
              </a:r>
              <a:endParaRPr lang="uk-UA" sz="2000" dirty="0">
                <a:solidFill>
                  <a:schemeClr val="accent1"/>
                </a:solidFill>
              </a:endParaRPr>
            </a:p>
          </p:txBody>
        </p:sp>
        <p:sp>
          <p:nvSpPr>
            <p:cNvPr id="15" name="TextBox 14"/>
            <p:cNvSpPr txBox="1"/>
            <p:nvPr/>
          </p:nvSpPr>
          <p:spPr>
            <a:xfrm>
              <a:off x="8001000" y="9121141"/>
              <a:ext cx="4114800" cy="4493536"/>
            </a:xfrm>
            <a:prstGeom prst="rect">
              <a:avLst/>
            </a:prstGeom>
            <a:noFill/>
          </p:spPr>
          <p:txBody>
            <a:bodyPr wrap="square" rtlCol="0">
              <a:spAutoFit/>
            </a:bodyPr>
            <a:lstStyle/>
            <a:p>
              <a:r>
                <a:rPr lang="en-US" sz="1400" dirty="0"/>
                <a:t>Designed from the ground up as a fully-integrated software-as-a-service solution using the latest software design patterns, continuous deployment, robust security, user-friendly interface and more.</a:t>
              </a:r>
              <a:endParaRPr lang="uk-UA" sz="1400" dirty="0"/>
            </a:p>
          </p:txBody>
        </p:sp>
      </p:grpSp>
      <p:grpSp>
        <p:nvGrpSpPr>
          <p:cNvPr id="18" name="Group 17"/>
          <p:cNvGrpSpPr/>
          <p:nvPr/>
        </p:nvGrpSpPr>
        <p:grpSpPr>
          <a:xfrm>
            <a:off x="8077200" y="4240529"/>
            <a:ext cx="2667000" cy="1920478"/>
            <a:chOff x="13106400" y="8481061"/>
            <a:chExt cx="4343400" cy="3840954"/>
          </a:xfrm>
        </p:grpSpPr>
        <p:sp>
          <p:nvSpPr>
            <p:cNvPr id="16" name="Rectangle 15"/>
            <p:cNvSpPr/>
            <p:nvPr/>
          </p:nvSpPr>
          <p:spPr>
            <a:xfrm>
              <a:off x="13106400" y="8481061"/>
              <a:ext cx="4343400" cy="1415771"/>
            </a:xfrm>
            <a:prstGeom prst="rect">
              <a:avLst/>
            </a:prstGeom>
          </p:spPr>
          <p:txBody>
            <a:bodyPr wrap="square">
              <a:spAutoFit/>
            </a:bodyPr>
            <a:lstStyle/>
            <a:p>
              <a:r>
                <a:rPr lang="en-US" sz="2000" dirty="0"/>
                <a:t>Real-time Analytics</a:t>
              </a:r>
              <a:endParaRPr lang="uk-UA" sz="2000" dirty="0">
                <a:solidFill>
                  <a:schemeClr val="accent1"/>
                </a:solidFill>
              </a:endParaRPr>
            </a:p>
          </p:txBody>
        </p:sp>
        <p:sp>
          <p:nvSpPr>
            <p:cNvPr id="17" name="TextBox 16"/>
            <p:cNvSpPr txBox="1"/>
            <p:nvPr/>
          </p:nvSpPr>
          <p:spPr>
            <a:xfrm>
              <a:off x="13106400" y="9121141"/>
              <a:ext cx="4191000" cy="3200874"/>
            </a:xfrm>
            <a:prstGeom prst="rect">
              <a:avLst/>
            </a:prstGeom>
            <a:noFill/>
          </p:spPr>
          <p:txBody>
            <a:bodyPr wrap="square" rtlCol="0">
              <a:spAutoFit/>
            </a:bodyPr>
            <a:lstStyle/>
            <a:p>
              <a:r>
                <a:rPr lang="en-US" sz="1400" dirty="0"/>
                <a:t>Our unique user interface allows your users to easily drill into your data. Our Power BI Analytics integration gives you real-time analysis of trends and patterns.</a:t>
              </a:r>
              <a:endParaRPr lang="uk-UA" sz="1400" dirty="0"/>
            </a:p>
          </p:txBody>
        </p:sp>
      </p:grpSp>
      <p:sp>
        <p:nvSpPr>
          <p:cNvPr id="22" name="TextBox 21">
            <a:extLst>
              <a:ext uri="{FF2B5EF4-FFF2-40B4-BE49-F238E27FC236}">
                <a16:creationId xmlns:a16="http://schemas.microsoft.com/office/drawing/2014/main" id="{7D4FD3F3-826E-4222-BAC0-6EBA8E7D367D}"/>
              </a:ext>
            </a:extLst>
          </p:cNvPr>
          <p:cNvSpPr txBox="1"/>
          <p:nvPr/>
        </p:nvSpPr>
        <p:spPr>
          <a:xfrm>
            <a:off x="200025" y="1337309"/>
            <a:ext cx="11429999" cy="1538883"/>
          </a:xfrm>
          <a:prstGeom prst="rect">
            <a:avLst/>
          </a:prstGeom>
          <a:noFill/>
        </p:spPr>
        <p:txBody>
          <a:bodyPr wrap="square" rtlCol="0">
            <a:spAutoFit/>
          </a:bodyPr>
          <a:lstStyle/>
          <a:p>
            <a:r>
              <a:rPr lang="en-US" sz="5400" b="1" dirty="0">
                <a:solidFill>
                  <a:srgbClr val="FF9900"/>
                </a:solidFill>
              </a:rPr>
              <a:t>IncidentAnalytix</a:t>
            </a:r>
            <a:r>
              <a:rPr lang="en-US" sz="4000" b="1" dirty="0"/>
              <a:t> </a:t>
            </a:r>
            <a:br>
              <a:rPr lang="en-US" sz="4000" b="1" dirty="0"/>
            </a:br>
            <a:r>
              <a:rPr lang="en-US" sz="4000" b="1" dirty="0"/>
              <a:t>Incident Database Tracking &amp; Analytics in the </a:t>
            </a:r>
            <a:r>
              <a:rPr lang="en-US" sz="4000" b="1" dirty="0">
                <a:solidFill>
                  <a:srgbClr val="FF9900"/>
                </a:solidFill>
              </a:rPr>
              <a:t>Cloud</a:t>
            </a:r>
          </a:p>
        </p:txBody>
      </p:sp>
      <p:pic>
        <p:nvPicPr>
          <p:cNvPr id="10" name="Picture 9">
            <a:extLst>
              <a:ext uri="{FF2B5EF4-FFF2-40B4-BE49-F238E27FC236}">
                <a16:creationId xmlns:a16="http://schemas.microsoft.com/office/drawing/2014/main" id="{D6BE4806-5A53-454D-984C-9CFB51824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351" y="3175077"/>
            <a:ext cx="514349" cy="514349"/>
          </a:xfrm>
          <a:prstGeom prst="rect">
            <a:avLst/>
          </a:prstGeom>
        </p:spPr>
      </p:pic>
      <p:pic>
        <p:nvPicPr>
          <p:cNvPr id="23" name="Picture 22">
            <a:extLst>
              <a:ext uri="{FF2B5EF4-FFF2-40B4-BE49-F238E27FC236}">
                <a16:creationId xmlns:a16="http://schemas.microsoft.com/office/drawing/2014/main" id="{CBD95235-9F10-46EA-B123-265CF64A0B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153" y="3175077"/>
            <a:ext cx="507847" cy="507847"/>
          </a:xfrm>
          <a:prstGeom prst="rect">
            <a:avLst/>
          </a:prstGeom>
        </p:spPr>
      </p:pic>
      <p:pic>
        <p:nvPicPr>
          <p:cNvPr id="25" name="Picture 24">
            <a:extLst>
              <a:ext uri="{FF2B5EF4-FFF2-40B4-BE49-F238E27FC236}">
                <a16:creationId xmlns:a16="http://schemas.microsoft.com/office/drawing/2014/main" id="{18ED78DB-3634-4C1F-95A8-20C871792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1" y="3148724"/>
            <a:ext cx="560553" cy="560553"/>
          </a:xfrm>
          <a:prstGeom prst="rect">
            <a:avLst/>
          </a:prstGeom>
        </p:spPr>
      </p:pic>
    </p:spTree>
    <p:extLst>
      <p:ext uri="{BB962C8B-B14F-4D97-AF65-F5344CB8AC3E}">
        <p14:creationId xmlns:p14="http://schemas.microsoft.com/office/powerpoint/2010/main" val="7645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t>Resources</a:t>
            </a:r>
          </a:p>
        </p:txBody>
      </p:sp>
      <p:sp>
        <p:nvSpPr>
          <p:cNvPr id="81923" name="Rectangle 3"/>
          <p:cNvSpPr>
            <a:spLocks noGrp="1" noChangeArrowheads="1"/>
          </p:cNvSpPr>
          <p:nvPr>
            <p:ph type="body" idx="1"/>
          </p:nvPr>
        </p:nvSpPr>
        <p:spPr/>
        <p:txBody>
          <a:bodyPr/>
          <a:lstStyle/>
          <a:p>
            <a:pPr lvl="1" eaLnBrk="1" hangingPunct="1">
              <a:buFontTx/>
              <a:buNone/>
            </a:pPr>
            <a:endParaRPr lang="en-US" dirty="0">
              <a:solidFill>
                <a:srgbClr val="363636"/>
              </a:solidFill>
            </a:endParaRPr>
          </a:p>
          <a:p>
            <a:pPr algn="ctr" eaLnBrk="1" hangingPunct="1">
              <a:buFontTx/>
              <a:buNone/>
            </a:pPr>
            <a:r>
              <a:rPr lang="en-US" sz="6000" b="1" dirty="0">
                <a:solidFill>
                  <a:srgbClr val="FF9900"/>
                </a:solidFill>
              </a:rPr>
              <a:t>www.IncidentAnalytix.com</a:t>
            </a:r>
          </a:p>
          <a:p>
            <a:pPr algn="ctr" eaLnBrk="1" hangingPunct="1">
              <a:buFontTx/>
              <a:buNone/>
            </a:pPr>
            <a:r>
              <a:rPr lang="en-US" sz="6000" b="1" dirty="0">
                <a:solidFill>
                  <a:srgbClr val="FF9900"/>
                </a:solidFill>
              </a:rPr>
              <a:t>www.OutdoorEd.com</a:t>
            </a:r>
          </a:p>
          <a:p>
            <a:pPr algn="ctr" eaLnBrk="1" hangingPunct="1">
              <a:buFontTx/>
              <a:buNone/>
            </a:pPr>
            <a:r>
              <a:rPr lang="en-US" sz="4400" dirty="0">
                <a:solidFill>
                  <a:schemeClr val="tx1">
                    <a:lumMod val="85000"/>
                  </a:schemeClr>
                </a:solidFill>
              </a:rPr>
              <a:t>Search for RASM</a:t>
            </a:r>
          </a:p>
        </p:txBody>
      </p:sp>
      <p:sp>
        <p:nvSpPr>
          <p:cNvPr id="4" name="TextBox 3"/>
          <p:cNvSpPr txBox="1"/>
          <p:nvPr/>
        </p:nvSpPr>
        <p:spPr>
          <a:xfrm>
            <a:off x="1987551" y="6038850"/>
            <a:ext cx="7540625" cy="369888"/>
          </a:xfrm>
          <a:prstGeom prst="rect">
            <a:avLst/>
          </a:prstGeom>
          <a:noFill/>
        </p:spPr>
        <p:txBody>
          <a:bodyPr>
            <a:spAutoFit/>
          </a:bodyPr>
          <a:lstStyle/>
          <a:p>
            <a:pPr>
              <a:defRPr/>
            </a:pPr>
            <a:r>
              <a:rPr lang="en-US" dirty="0">
                <a:solidFill>
                  <a:schemeClr val="tx1">
                    <a:lumMod val="95000"/>
                  </a:schemeClr>
                </a:solidFill>
                <a:latin typeface="Arial" charset="0"/>
              </a:rPr>
              <a:t>Copyright © 2019 Rick Curtis, Outdoor Ed LLC. All rights reserved.</a:t>
            </a:r>
          </a:p>
        </p:txBody>
      </p:sp>
    </p:spTree>
    <p:extLst>
      <p:ext uri="{BB962C8B-B14F-4D97-AF65-F5344CB8AC3E}">
        <p14:creationId xmlns:p14="http://schemas.microsoft.com/office/powerpoint/2010/main" val="63038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E13D-CEA7-46A6-A24B-FB4521A0DA29}"/>
              </a:ext>
            </a:extLst>
          </p:cNvPr>
          <p:cNvSpPr>
            <a:spLocks noGrp="1"/>
          </p:cNvSpPr>
          <p:nvPr>
            <p:ph type="title"/>
          </p:nvPr>
        </p:nvSpPr>
        <p:spPr/>
        <p:txBody>
          <a:bodyPr/>
          <a:lstStyle/>
          <a:p>
            <a:r>
              <a:rPr lang="en-US" dirty="0"/>
              <a:t>Who/What is at Risk?</a:t>
            </a:r>
          </a:p>
        </p:txBody>
      </p:sp>
      <p:sp>
        <p:nvSpPr>
          <p:cNvPr id="3" name="Content Placeholder 2">
            <a:extLst>
              <a:ext uri="{FF2B5EF4-FFF2-40B4-BE49-F238E27FC236}">
                <a16:creationId xmlns:a16="http://schemas.microsoft.com/office/drawing/2014/main" id="{3432BC6B-60C9-40F6-9366-65C60C76C09A}"/>
              </a:ext>
            </a:extLst>
          </p:cNvPr>
          <p:cNvSpPr>
            <a:spLocks noGrp="1"/>
          </p:cNvSpPr>
          <p:nvPr>
            <p:ph idx="1"/>
          </p:nvPr>
        </p:nvSpPr>
        <p:spPr/>
        <p:txBody>
          <a:bodyPr numCol="2">
            <a:normAutofit/>
          </a:bodyPr>
          <a:lstStyle/>
          <a:p>
            <a:r>
              <a:rPr lang="en-US" dirty="0">
                <a:solidFill>
                  <a:srgbClr val="FF9900"/>
                </a:solidFill>
              </a:rPr>
              <a:t>Who? = People</a:t>
            </a:r>
          </a:p>
          <a:p>
            <a:pPr lvl="1"/>
            <a:r>
              <a:rPr lang="en-US" dirty="0"/>
              <a:t>Clients</a:t>
            </a:r>
          </a:p>
          <a:p>
            <a:pPr lvl="2"/>
            <a:r>
              <a:rPr lang="en-US" dirty="0"/>
              <a:t>Adults</a:t>
            </a:r>
          </a:p>
          <a:p>
            <a:pPr lvl="2"/>
            <a:r>
              <a:rPr lang="en-US" dirty="0"/>
              <a:t>Minors</a:t>
            </a:r>
          </a:p>
          <a:p>
            <a:pPr lvl="2"/>
            <a:r>
              <a:rPr lang="en-US" dirty="0"/>
              <a:t>Parents</a:t>
            </a:r>
          </a:p>
          <a:p>
            <a:pPr lvl="1"/>
            <a:r>
              <a:rPr lang="en-US" dirty="0"/>
              <a:t>Employees</a:t>
            </a:r>
          </a:p>
          <a:p>
            <a:pPr lvl="2"/>
            <a:r>
              <a:rPr lang="en-US" dirty="0"/>
              <a:t>Setters</a:t>
            </a:r>
          </a:p>
          <a:p>
            <a:pPr lvl="2"/>
            <a:r>
              <a:rPr lang="en-US" dirty="0"/>
              <a:t>Coaches</a:t>
            </a:r>
          </a:p>
          <a:p>
            <a:pPr lvl="2"/>
            <a:r>
              <a:rPr lang="en-US" dirty="0"/>
              <a:t>Office Staff</a:t>
            </a:r>
          </a:p>
          <a:p>
            <a:pPr lvl="1"/>
            <a:r>
              <a:rPr lang="en-US" dirty="0"/>
              <a:t>Owners/Shareholders</a:t>
            </a:r>
          </a:p>
          <a:p>
            <a:pPr lvl="1"/>
            <a:endParaRPr lang="en-US" dirty="0"/>
          </a:p>
          <a:p>
            <a:r>
              <a:rPr lang="en-US" dirty="0">
                <a:solidFill>
                  <a:srgbClr val="FF9900"/>
                </a:solidFill>
              </a:rPr>
              <a:t>What? = Your Business</a:t>
            </a:r>
          </a:p>
        </p:txBody>
      </p:sp>
    </p:spTree>
    <p:extLst>
      <p:ext uri="{BB962C8B-B14F-4D97-AF65-F5344CB8AC3E}">
        <p14:creationId xmlns:p14="http://schemas.microsoft.com/office/powerpoint/2010/main" val="38758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Defining Risk/Reward</a:t>
            </a:r>
          </a:p>
        </p:txBody>
      </p:sp>
      <p:sp>
        <p:nvSpPr>
          <p:cNvPr id="167939" name="Rectangle 3"/>
          <p:cNvSpPr>
            <a:spLocks noGrp="1" noChangeArrowheads="1"/>
          </p:cNvSpPr>
          <p:nvPr>
            <p:ph type="body" idx="1"/>
          </p:nvPr>
        </p:nvSpPr>
        <p:spPr/>
        <p:txBody>
          <a:bodyPr>
            <a:normAutofit/>
          </a:bodyPr>
          <a:lstStyle/>
          <a:p>
            <a:pPr eaLnBrk="1" hangingPunct="1">
              <a:defRPr/>
            </a:pPr>
            <a:r>
              <a:rPr lang="en-US" sz="3600" dirty="0">
                <a:solidFill>
                  <a:srgbClr val="FF0000"/>
                </a:solidFill>
              </a:rPr>
              <a:t>-R</a:t>
            </a:r>
            <a:r>
              <a:rPr lang="en-US" sz="3600" dirty="0"/>
              <a:t>: Negative R (Risk) is the potential for loss, injury, illness</a:t>
            </a:r>
          </a:p>
          <a:p>
            <a:pPr eaLnBrk="1" hangingPunct="1">
              <a:defRPr/>
            </a:pPr>
            <a:r>
              <a:rPr lang="en-US" sz="3600" dirty="0">
                <a:solidFill>
                  <a:srgbClr val="00B050"/>
                </a:solidFill>
              </a:rPr>
              <a:t>+R</a:t>
            </a:r>
            <a:r>
              <a:rPr lang="en-US" sz="3600" dirty="0"/>
              <a:t>: Positive R (Reward) is the potential for gain, growth, development</a:t>
            </a:r>
          </a:p>
        </p:txBody>
      </p:sp>
    </p:spTree>
    <p:extLst>
      <p:ext uri="{BB962C8B-B14F-4D97-AF65-F5344CB8AC3E}">
        <p14:creationId xmlns:p14="http://schemas.microsoft.com/office/powerpoint/2010/main" val="205162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20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20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FD7B-EF79-44AC-8440-38DDA80F8501}"/>
              </a:ext>
            </a:extLst>
          </p:cNvPr>
          <p:cNvSpPr>
            <a:spLocks noGrp="1"/>
          </p:cNvSpPr>
          <p:nvPr>
            <p:ph type="title"/>
          </p:nvPr>
        </p:nvSpPr>
        <p:spPr/>
        <p:txBody>
          <a:bodyPr/>
          <a:lstStyle/>
          <a:p>
            <a:r>
              <a:rPr lang="en-US" dirty="0"/>
              <a:t>Balancing Risk/Reward</a:t>
            </a:r>
          </a:p>
        </p:txBody>
      </p:sp>
      <p:pic>
        <p:nvPicPr>
          <p:cNvPr id="5" name="Content Placeholder 4">
            <a:extLst>
              <a:ext uri="{FF2B5EF4-FFF2-40B4-BE49-F238E27FC236}">
                <a16:creationId xmlns:a16="http://schemas.microsoft.com/office/drawing/2014/main" id="{D67A3DCB-1C4F-435C-AE4F-8855F9EC4045}"/>
              </a:ext>
            </a:extLst>
          </p:cNvPr>
          <p:cNvPicPr>
            <a:picLocks noGrp="1" noChangeAspect="1"/>
          </p:cNvPicPr>
          <p:nvPr>
            <p:ph idx="1"/>
          </p:nvPr>
        </p:nvPicPr>
        <p:blipFill>
          <a:blip r:embed="rId3"/>
          <a:stretch>
            <a:fillRect/>
          </a:stretch>
        </p:blipFill>
        <p:spPr>
          <a:xfrm>
            <a:off x="1595860" y="1825625"/>
            <a:ext cx="9282854" cy="4351338"/>
          </a:xfrm>
        </p:spPr>
      </p:pic>
    </p:spTree>
    <p:extLst>
      <p:ext uri="{BB962C8B-B14F-4D97-AF65-F5344CB8AC3E}">
        <p14:creationId xmlns:p14="http://schemas.microsoft.com/office/powerpoint/2010/main" val="373344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Risk is…</a:t>
            </a:r>
          </a:p>
        </p:txBody>
      </p:sp>
      <p:sp>
        <p:nvSpPr>
          <p:cNvPr id="168963" name="Rectangle 3"/>
          <p:cNvSpPr>
            <a:spLocks noGrp="1" noChangeArrowheads="1"/>
          </p:cNvSpPr>
          <p:nvPr>
            <p:ph type="body" idx="1"/>
          </p:nvPr>
        </p:nvSpPr>
        <p:spPr/>
        <p:txBody>
          <a:bodyPr>
            <a:normAutofit/>
          </a:bodyPr>
          <a:lstStyle/>
          <a:p>
            <a:pPr eaLnBrk="1" hangingPunct="1">
              <a:defRPr/>
            </a:pPr>
            <a:r>
              <a:rPr lang="en-US" sz="3600" b="1" dirty="0"/>
              <a:t>Inherent:</a:t>
            </a:r>
            <a:r>
              <a:rPr lang="en-US" sz="3600" dirty="0"/>
              <a:t> </a:t>
            </a:r>
            <a:r>
              <a:rPr lang="en-US" sz="3600" dirty="0">
                <a:solidFill>
                  <a:srgbClr val="FF0000"/>
                </a:solidFill>
              </a:rPr>
              <a:t>-R</a:t>
            </a:r>
            <a:r>
              <a:rPr lang="en-US" sz="3600" dirty="0"/>
              <a:t> exists in outdoor adventure activities</a:t>
            </a:r>
          </a:p>
          <a:p>
            <a:pPr eaLnBrk="1" hangingPunct="1">
              <a:defRPr/>
            </a:pPr>
            <a:r>
              <a:rPr lang="en-US" sz="3600" b="1" dirty="0"/>
              <a:t>Expected:</a:t>
            </a:r>
            <a:r>
              <a:rPr lang="en-US" sz="3600" dirty="0"/>
              <a:t> </a:t>
            </a:r>
            <a:r>
              <a:rPr lang="en-US" sz="3600" dirty="0">
                <a:solidFill>
                  <a:srgbClr val="FF0000"/>
                </a:solidFill>
              </a:rPr>
              <a:t>-R</a:t>
            </a:r>
            <a:r>
              <a:rPr lang="en-US" sz="3600" dirty="0"/>
              <a:t> can occur at any time</a:t>
            </a:r>
          </a:p>
          <a:p>
            <a:pPr eaLnBrk="1" hangingPunct="1">
              <a:defRPr/>
            </a:pPr>
            <a:r>
              <a:rPr lang="en-US" sz="3600" b="1" dirty="0"/>
              <a:t>Integral:</a:t>
            </a:r>
            <a:r>
              <a:rPr lang="en-US" sz="3600" dirty="0"/>
              <a:t> </a:t>
            </a:r>
            <a:r>
              <a:rPr lang="en-US" sz="3600" dirty="0">
                <a:solidFill>
                  <a:srgbClr val="FF0000"/>
                </a:solidFill>
              </a:rPr>
              <a:t>-R</a:t>
            </a:r>
            <a:r>
              <a:rPr lang="en-US" sz="3600" dirty="0"/>
              <a:t> and </a:t>
            </a:r>
            <a:r>
              <a:rPr lang="en-US" sz="3600" dirty="0">
                <a:solidFill>
                  <a:srgbClr val="00B050"/>
                </a:solidFill>
              </a:rPr>
              <a:t>+R </a:t>
            </a:r>
            <a:r>
              <a:rPr lang="en-US" sz="3600" dirty="0"/>
              <a:t>are essential parts of our program</a:t>
            </a:r>
          </a:p>
          <a:p>
            <a:pPr>
              <a:defRPr/>
            </a:pPr>
            <a:r>
              <a:rPr lang="en-US" sz="3600" dirty="0"/>
              <a:t>Determine the appropriate level of </a:t>
            </a:r>
            <a:r>
              <a:rPr lang="en-US" sz="3600" dirty="0">
                <a:solidFill>
                  <a:srgbClr val="FF0000"/>
                </a:solidFill>
              </a:rPr>
              <a:t>–R </a:t>
            </a:r>
            <a:r>
              <a:rPr lang="en-US" sz="3600" dirty="0"/>
              <a:t>for your  program</a:t>
            </a:r>
          </a:p>
        </p:txBody>
      </p:sp>
    </p:spTree>
    <p:extLst>
      <p:ext uri="{BB962C8B-B14F-4D97-AF65-F5344CB8AC3E}">
        <p14:creationId xmlns:p14="http://schemas.microsoft.com/office/powerpoint/2010/main" val="138821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20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20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2000"/>
                                        <p:tgtEl>
                                          <p:spTgt spid="168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20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4540</Words>
  <Application>Microsoft Office PowerPoint</Application>
  <PresentationFormat>Widescreen</PresentationFormat>
  <Paragraphs>612</Paragraphs>
  <Slides>59</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Narrow</vt:lpstr>
      <vt:lpstr>Calibri</vt:lpstr>
      <vt:lpstr>Corbel</vt:lpstr>
      <vt:lpstr>Roboto Condensed</vt:lpstr>
      <vt:lpstr>Symbol</vt:lpstr>
      <vt:lpstr>Wingdings</vt:lpstr>
      <vt:lpstr>Depth</vt:lpstr>
      <vt:lpstr>Risk Assessment &amp;  Safety Management (RASM)</vt:lpstr>
      <vt:lpstr>Introduction</vt:lpstr>
      <vt:lpstr>Learning Objectives</vt:lpstr>
      <vt:lpstr>What is an Incident?</vt:lpstr>
      <vt:lpstr>Types of Incidents</vt:lpstr>
      <vt:lpstr>Who/What is at Risk?</vt:lpstr>
      <vt:lpstr>Defining Risk/Reward</vt:lpstr>
      <vt:lpstr>Balancing Risk/Reward</vt:lpstr>
      <vt:lpstr>Risk is…</vt:lpstr>
      <vt:lpstr>How do we Manage Risk?</vt:lpstr>
      <vt:lpstr>PowerPoint Presentation</vt:lpstr>
      <vt:lpstr>Risk Level</vt:lpstr>
      <vt:lpstr>Risk Formula</vt:lpstr>
      <vt:lpstr>Risk Formula</vt:lpstr>
      <vt:lpstr>Risk Calculator</vt:lpstr>
      <vt:lpstr>Risk Level Matrix</vt:lpstr>
      <vt:lpstr>Assess your Risk Level</vt:lpstr>
      <vt:lpstr>‘Flattened’ Matrix</vt:lpstr>
      <vt:lpstr>An Accident in the making…</vt:lpstr>
      <vt:lpstr>What were the Causal Factors?</vt:lpstr>
      <vt:lpstr>Hazard Factors</vt:lpstr>
      <vt:lpstr>Risk Assessment &amp; Safety Management Model (RASM) ©</vt:lpstr>
      <vt:lpstr>Climbing Hazard Factors</vt:lpstr>
      <vt:lpstr>Climbing Hazard Factors</vt:lpstr>
      <vt:lpstr>How “Big” are Hazards</vt:lpstr>
      <vt:lpstr>Hazard Impact</vt:lpstr>
      <vt:lpstr>Hazard Impact = ‘Ball Size’</vt:lpstr>
      <vt:lpstr>Hazard Impact = ‘Ball Size’</vt:lpstr>
      <vt:lpstr>Hazard Factors  - 10,000 ft</vt:lpstr>
      <vt:lpstr>Hazard Factors – 18,000 ft</vt:lpstr>
      <vt:lpstr>Managing the Risk Level</vt:lpstr>
      <vt:lpstr>Add Safety Factors</vt:lpstr>
      <vt:lpstr>Gamow Bag</vt:lpstr>
      <vt:lpstr>PowerPoint Presentation</vt:lpstr>
      <vt:lpstr>Safety Factors also have “Weight”</vt:lpstr>
      <vt:lpstr>PowerPoint Presentation</vt:lpstr>
      <vt:lpstr>An Accident in the Making - 2</vt:lpstr>
      <vt:lpstr>Hazard Factors</vt:lpstr>
      <vt:lpstr>Safety Factors</vt:lpstr>
      <vt:lpstr>PowerPoint Presentation</vt:lpstr>
      <vt:lpstr>If the Risk Level is still too High?</vt:lpstr>
      <vt:lpstr>7 Steps in RASM</vt:lpstr>
      <vt:lpstr>Learning Zone Model</vt:lpstr>
      <vt:lpstr>Diversity &amp; Inclusion Risks</vt:lpstr>
      <vt:lpstr>Sexual Harassment &amp; Assault Risks</vt:lpstr>
      <vt:lpstr>PowerPoint Presentation</vt:lpstr>
      <vt:lpstr>Incident Data Collection &amp; Analysis</vt:lpstr>
      <vt:lpstr>Discussion</vt:lpstr>
      <vt:lpstr>Small Group Discussion…</vt:lpstr>
      <vt:lpstr>PowerPoint Presentation</vt:lpstr>
      <vt:lpstr>PowerPoint Presentation</vt:lpstr>
      <vt:lpstr>Implementation: Staff Level</vt:lpstr>
      <vt:lpstr>PowerPoint Presentation</vt:lpstr>
      <vt:lpstr>Implementing RASM</vt:lpstr>
      <vt:lpstr>Take Home Action Steps</vt:lpstr>
      <vt:lpstr>Take Home Action Steps</vt:lpstr>
      <vt:lpstr>Final Thoughts</vt:lpstr>
      <vt:lpstr>Cloud-based Risk Management Solutions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&amp;  Safety Management (RASM)</dc:title>
  <dc:creator>Rick Curtis</dc:creator>
  <cp:lastModifiedBy>Rick Curtis</cp:lastModifiedBy>
  <cp:revision>4</cp:revision>
  <dcterms:created xsi:type="dcterms:W3CDTF">2019-05-17T18:09:15Z</dcterms:created>
  <dcterms:modified xsi:type="dcterms:W3CDTF">2019-05-31T12:34:26Z</dcterms:modified>
</cp:coreProperties>
</file>